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34"/>
  </p:notesMasterIdLst>
  <p:sldIdLst>
    <p:sldId id="256" r:id="rId2"/>
    <p:sldId id="319" r:id="rId3"/>
    <p:sldId id="318" r:id="rId4"/>
    <p:sldId id="320" r:id="rId5"/>
    <p:sldId id="327" r:id="rId6"/>
    <p:sldId id="321" r:id="rId7"/>
    <p:sldId id="322" r:id="rId8"/>
    <p:sldId id="323" r:id="rId9"/>
    <p:sldId id="324" r:id="rId10"/>
    <p:sldId id="326" r:id="rId11"/>
    <p:sldId id="325" r:id="rId12"/>
    <p:sldId id="328" r:id="rId13"/>
    <p:sldId id="330" r:id="rId14"/>
    <p:sldId id="332" r:id="rId15"/>
    <p:sldId id="331" r:id="rId16"/>
    <p:sldId id="329" r:id="rId17"/>
    <p:sldId id="338" r:id="rId18"/>
    <p:sldId id="339" r:id="rId19"/>
    <p:sldId id="343" r:id="rId20"/>
    <p:sldId id="340" r:id="rId21"/>
    <p:sldId id="344" r:id="rId22"/>
    <p:sldId id="345" r:id="rId23"/>
    <p:sldId id="347" r:id="rId24"/>
    <p:sldId id="346" r:id="rId25"/>
    <p:sldId id="349" r:id="rId26"/>
    <p:sldId id="334" r:id="rId27"/>
    <p:sldId id="333" r:id="rId28"/>
    <p:sldId id="335" r:id="rId29"/>
    <p:sldId id="336" r:id="rId30"/>
    <p:sldId id="337" r:id="rId31"/>
    <p:sldId id="350" r:id="rId32"/>
    <p:sldId id="351"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imer" id="{2AF20384-D184-4D59-AF28-6135C7FFBC08}">
          <p14:sldIdLst>
            <p14:sldId id="256"/>
            <p14:sldId id="319"/>
            <p14:sldId id="318"/>
            <p14:sldId id="320"/>
          </p14:sldIdLst>
        </p14:section>
        <p14:section name="Intro" id="{8571F167-93F4-4120-BB42-756112133AF1}">
          <p14:sldIdLst>
            <p14:sldId id="327"/>
            <p14:sldId id="321"/>
            <p14:sldId id="322"/>
            <p14:sldId id="323"/>
            <p14:sldId id="324"/>
          </p14:sldIdLst>
        </p14:section>
        <p14:section name="Dataset Formats &amp; Annotation Tools" id="{5D30C241-82C9-4C79-8AFA-AE1792AC1445}">
          <p14:sldIdLst>
            <p14:sldId id="326"/>
            <p14:sldId id="325"/>
            <p14:sldId id="328"/>
            <p14:sldId id="330"/>
            <p14:sldId id="332"/>
            <p14:sldId id="331"/>
            <p14:sldId id="329"/>
          </p14:sldIdLst>
        </p14:section>
        <p14:section name="Performance Metrics" id="{D3CD2253-4B2C-4DF7-9146-510159021B71}">
          <p14:sldIdLst>
            <p14:sldId id="338"/>
            <p14:sldId id="339"/>
            <p14:sldId id="343"/>
            <p14:sldId id="340"/>
            <p14:sldId id="344"/>
            <p14:sldId id="345"/>
            <p14:sldId id="347"/>
            <p14:sldId id="346"/>
            <p14:sldId id="349"/>
          </p14:sldIdLst>
        </p14:section>
        <p14:section name="Getting Started with Detectron2" id="{0952EBFC-A326-4435-9BF8-C24EDB576890}">
          <p14:sldIdLst>
            <p14:sldId id="334"/>
            <p14:sldId id="333"/>
            <p14:sldId id="335"/>
          </p14:sldIdLst>
        </p14:section>
        <p14:section name="Deployment" id="{F6CE066B-8C9F-4025-BE47-36251183201A}">
          <p14:sldIdLst>
            <p14:sldId id="336"/>
            <p14:sldId id="337"/>
            <p14:sldId id="350"/>
          </p14:sldIdLst>
        </p14:section>
        <p14:section name="Closing" id="{77FDD618-7B95-4D33-95BB-39D9CD4EAA31}">
          <p14:sldIdLst>
            <p14:sldId id="3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YE SONE KYAW#" initials="#SK" lastIdx="1" clrIdx="0">
    <p:extLst>
      <p:ext uri="{19B8F6BF-5375-455C-9EA6-DF929625EA0E}">
        <p15:presenceInfo xmlns:p15="http://schemas.microsoft.com/office/powerpoint/2012/main" userId="#PYE SONE KYAW#"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0D2BE7-9710-4353-919A-1CA278BC47DE}" v="496" dt="2021-08-28T11:31:15.682"/>
  </p1510:revLst>
</p1510:revInfo>
</file>

<file path=ppt/tableStyles.xml><?xml version="1.0" encoding="utf-8"?>
<a:tblStyleLst xmlns:a="http://schemas.openxmlformats.org/drawingml/2006/main" def="{6F5CC59B-0A89-4AF7-9443-2F489189BA1B}">
  <a:tblStyle styleId="{6F5CC59B-0A89-4AF7-9443-2F489189BA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99" autoAdjust="0"/>
  </p:normalViewPr>
  <p:slideViewPr>
    <p:cSldViewPr snapToGrid="0">
      <p:cViewPr>
        <p:scale>
          <a:sx n="125" d="100"/>
          <a:sy n="125" d="100"/>
        </p:scale>
        <p:origin x="119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D9536-F0C2-4081-99E1-78A93190855B}"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F25B80C0-2338-45AC-B3E2-17E5E657ADFB}">
      <dgm:prSet/>
      <dgm:spPr/>
      <dgm:t>
        <a:bodyPr/>
        <a:lstStyle/>
        <a:p>
          <a:r>
            <a:rPr lang="en-US" dirty="0">
              <a:latin typeface="Montserrat" panose="00000500000000000000" pitchFamily="2" charset="0"/>
            </a:rPr>
            <a:t>Intro</a:t>
          </a:r>
        </a:p>
      </dgm:t>
    </dgm:pt>
    <dgm:pt modelId="{9F799235-4C6F-43CD-A82B-C8B109D49E45}" type="parTrans" cxnId="{8B9AA1EF-A093-49ED-9CD8-A43D7298B6D0}">
      <dgm:prSet/>
      <dgm:spPr/>
      <dgm:t>
        <a:bodyPr/>
        <a:lstStyle/>
        <a:p>
          <a:endParaRPr lang="en-US">
            <a:latin typeface="Montserrat" panose="00000500000000000000" pitchFamily="2" charset="0"/>
          </a:endParaRPr>
        </a:p>
      </dgm:t>
    </dgm:pt>
    <dgm:pt modelId="{204C38FA-564E-4417-8021-968B558C8EAA}" type="sibTrans" cxnId="{8B9AA1EF-A093-49ED-9CD8-A43D7298B6D0}">
      <dgm:prSet/>
      <dgm:spPr/>
      <dgm:t>
        <a:bodyPr/>
        <a:lstStyle/>
        <a:p>
          <a:endParaRPr lang="en-US">
            <a:latin typeface="Montserrat" panose="00000500000000000000" pitchFamily="2" charset="0"/>
          </a:endParaRPr>
        </a:p>
      </dgm:t>
    </dgm:pt>
    <dgm:pt modelId="{E4A04307-8466-4E34-818C-6C526DF3D029}">
      <dgm:prSet/>
      <dgm:spPr/>
      <dgm:t>
        <a:bodyPr/>
        <a:lstStyle/>
        <a:p>
          <a:r>
            <a:rPr lang="en-US" dirty="0">
              <a:latin typeface="Montserrat" panose="00000500000000000000" pitchFamily="2" charset="0"/>
            </a:rPr>
            <a:t>What is object detection and image segmentation</a:t>
          </a:r>
        </a:p>
      </dgm:t>
    </dgm:pt>
    <dgm:pt modelId="{A5A71A9A-9C55-4FAA-AC81-A505DBC4B9C3}" type="parTrans" cxnId="{3AF53241-7BA4-4236-B868-A9CE61506925}">
      <dgm:prSet/>
      <dgm:spPr/>
      <dgm:t>
        <a:bodyPr/>
        <a:lstStyle/>
        <a:p>
          <a:endParaRPr lang="en-US">
            <a:latin typeface="Montserrat" panose="00000500000000000000" pitchFamily="2" charset="0"/>
          </a:endParaRPr>
        </a:p>
      </dgm:t>
    </dgm:pt>
    <dgm:pt modelId="{8EEB1E3A-5172-408C-81BF-DEA7945B5D80}" type="sibTrans" cxnId="{3AF53241-7BA4-4236-B868-A9CE61506925}">
      <dgm:prSet/>
      <dgm:spPr/>
      <dgm:t>
        <a:bodyPr/>
        <a:lstStyle/>
        <a:p>
          <a:endParaRPr lang="en-US">
            <a:latin typeface="Montserrat" panose="00000500000000000000" pitchFamily="2" charset="0"/>
          </a:endParaRPr>
        </a:p>
      </dgm:t>
    </dgm:pt>
    <dgm:pt modelId="{DBF5BCBD-3E7D-4E0A-BD6D-FBF86716BB6C}">
      <dgm:prSet/>
      <dgm:spPr/>
      <dgm:t>
        <a:bodyPr/>
        <a:lstStyle/>
        <a:p>
          <a:r>
            <a:rPr lang="en-US" dirty="0">
              <a:latin typeface="Montserrat" panose="00000500000000000000" pitchFamily="2" charset="0"/>
            </a:rPr>
            <a:t>Library</a:t>
          </a:r>
        </a:p>
      </dgm:t>
    </dgm:pt>
    <dgm:pt modelId="{A8959898-FC05-49A8-A2A4-DD9CAC8B5495}" type="parTrans" cxnId="{BD6DF115-699F-4A8B-933A-5899CB29FD51}">
      <dgm:prSet/>
      <dgm:spPr/>
      <dgm:t>
        <a:bodyPr/>
        <a:lstStyle/>
        <a:p>
          <a:endParaRPr lang="en-US">
            <a:latin typeface="Montserrat" panose="00000500000000000000" pitchFamily="2" charset="0"/>
          </a:endParaRPr>
        </a:p>
      </dgm:t>
    </dgm:pt>
    <dgm:pt modelId="{6091A983-F250-46FD-A264-1A81400329C1}" type="sibTrans" cxnId="{BD6DF115-699F-4A8B-933A-5899CB29FD51}">
      <dgm:prSet/>
      <dgm:spPr/>
      <dgm:t>
        <a:bodyPr/>
        <a:lstStyle/>
        <a:p>
          <a:endParaRPr lang="en-US">
            <a:latin typeface="Montserrat" panose="00000500000000000000" pitchFamily="2" charset="0"/>
          </a:endParaRPr>
        </a:p>
      </dgm:t>
    </dgm:pt>
    <dgm:pt modelId="{FBE28D18-69BB-43F5-A4E4-ADF6979F609C}">
      <dgm:prSet/>
      <dgm:spPr/>
      <dgm:t>
        <a:bodyPr/>
        <a:lstStyle/>
        <a:p>
          <a:r>
            <a:rPr lang="en-US" dirty="0">
              <a:latin typeface="Montserrat" panose="00000500000000000000" pitchFamily="2" charset="0"/>
            </a:rPr>
            <a:t>Getting started with Detectron2</a:t>
          </a:r>
        </a:p>
      </dgm:t>
    </dgm:pt>
    <dgm:pt modelId="{51A6FF55-805E-42A4-A56E-9D4CA75A84D6}" type="parTrans" cxnId="{DA854074-CE17-4105-8C20-32D7DAAD4AF7}">
      <dgm:prSet/>
      <dgm:spPr/>
      <dgm:t>
        <a:bodyPr/>
        <a:lstStyle/>
        <a:p>
          <a:endParaRPr lang="en-US">
            <a:latin typeface="Montserrat" panose="00000500000000000000" pitchFamily="2" charset="0"/>
          </a:endParaRPr>
        </a:p>
      </dgm:t>
    </dgm:pt>
    <dgm:pt modelId="{2EC923B3-787F-443C-90DE-81D8B4148318}" type="sibTrans" cxnId="{DA854074-CE17-4105-8C20-32D7DAAD4AF7}">
      <dgm:prSet/>
      <dgm:spPr/>
      <dgm:t>
        <a:bodyPr/>
        <a:lstStyle/>
        <a:p>
          <a:endParaRPr lang="en-US">
            <a:latin typeface="Montserrat" panose="00000500000000000000" pitchFamily="2" charset="0"/>
          </a:endParaRPr>
        </a:p>
      </dgm:t>
    </dgm:pt>
    <dgm:pt modelId="{B285D53D-8C2B-4A4E-8E42-3C8082244BB9}">
      <dgm:prSet/>
      <dgm:spPr/>
      <dgm:t>
        <a:bodyPr/>
        <a:lstStyle/>
        <a:p>
          <a:r>
            <a:rPr lang="en-US" dirty="0">
              <a:latin typeface="Montserrat" panose="00000500000000000000" pitchFamily="2" charset="0"/>
            </a:rPr>
            <a:t>Train</a:t>
          </a:r>
        </a:p>
      </dgm:t>
    </dgm:pt>
    <dgm:pt modelId="{485D5B6A-28B4-4214-A38C-A61FEE307EE8}" type="parTrans" cxnId="{C9665C9E-D145-4D5B-8D0A-C65B2B646BBD}">
      <dgm:prSet/>
      <dgm:spPr/>
      <dgm:t>
        <a:bodyPr/>
        <a:lstStyle/>
        <a:p>
          <a:endParaRPr lang="en-US">
            <a:latin typeface="Montserrat" panose="00000500000000000000" pitchFamily="2" charset="0"/>
          </a:endParaRPr>
        </a:p>
      </dgm:t>
    </dgm:pt>
    <dgm:pt modelId="{DE9E63C0-6E56-4270-BDBB-0F1B21355792}" type="sibTrans" cxnId="{C9665C9E-D145-4D5B-8D0A-C65B2B646BBD}">
      <dgm:prSet/>
      <dgm:spPr/>
      <dgm:t>
        <a:bodyPr/>
        <a:lstStyle/>
        <a:p>
          <a:endParaRPr lang="en-US">
            <a:latin typeface="Montserrat" panose="00000500000000000000" pitchFamily="2" charset="0"/>
          </a:endParaRPr>
        </a:p>
      </dgm:t>
    </dgm:pt>
    <dgm:pt modelId="{D54127BA-BFB8-4830-95BA-5AA684F250AE}">
      <dgm:prSet/>
      <dgm:spPr/>
      <dgm:t>
        <a:bodyPr/>
        <a:lstStyle/>
        <a:p>
          <a:r>
            <a:rPr lang="en-US" dirty="0">
              <a:latin typeface="Montserrat" panose="00000500000000000000" pitchFamily="2" charset="0"/>
            </a:rPr>
            <a:t>Training of models</a:t>
          </a:r>
        </a:p>
      </dgm:t>
    </dgm:pt>
    <dgm:pt modelId="{023D0B38-2D58-4AB7-9DC5-0240C73B36E9}" type="parTrans" cxnId="{F3306667-6C0F-494F-A5A5-2109C6FD0CB8}">
      <dgm:prSet/>
      <dgm:spPr/>
      <dgm:t>
        <a:bodyPr/>
        <a:lstStyle/>
        <a:p>
          <a:endParaRPr lang="en-US">
            <a:latin typeface="Montserrat" panose="00000500000000000000" pitchFamily="2" charset="0"/>
          </a:endParaRPr>
        </a:p>
      </dgm:t>
    </dgm:pt>
    <dgm:pt modelId="{1D4E493D-2BFE-4852-9194-FBF8EB8E27DE}" type="sibTrans" cxnId="{F3306667-6C0F-494F-A5A5-2109C6FD0CB8}">
      <dgm:prSet/>
      <dgm:spPr/>
      <dgm:t>
        <a:bodyPr/>
        <a:lstStyle/>
        <a:p>
          <a:endParaRPr lang="en-US">
            <a:latin typeface="Montserrat" panose="00000500000000000000" pitchFamily="2" charset="0"/>
          </a:endParaRPr>
        </a:p>
      </dgm:t>
    </dgm:pt>
    <dgm:pt modelId="{EB48DFCB-4C75-4164-8ED0-5371E519BACF}">
      <dgm:prSet/>
      <dgm:spPr/>
      <dgm:t>
        <a:bodyPr/>
        <a:lstStyle/>
        <a:p>
          <a:r>
            <a:rPr lang="en-US" dirty="0">
              <a:latin typeface="Montserrat" panose="00000500000000000000" pitchFamily="2" charset="0"/>
            </a:rPr>
            <a:t>Visualizing results and options for deployment </a:t>
          </a:r>
        </a:p>
      </dgm:t>
    </dgm:pt>
    <dgm:pt modelId="{2AF66680-7E56-4FD1-B28F-92761A850AAD}" type="parTrans" cxnId="{55BB4FBA-48E6-48AB-9764-4C6D3AD6E64B}">
      <dgm:prSet/>
      <dgm:spPr/>
      <dgm:t>
        <a:bodyPr/>
        <a:lstStyle/>
        <a:p>
          <a:endParaRPr lang="en-US">
            <a:latin typeface="Montserrat" panose="00000500000000000000" pitchFamily="2" charset="0"/>
          </a:endParaRPr>
        </a:p>
      </dgm:t>
    </dgm:pt>
    <dgm:pt modelId="{4E8943E2-B346-449B-B7B4-97A24BD55EA9}" type="sibTrans" cxnId="{55BB4FBA-48E6-48AB-9764-4C6D3AD6E64B}">
      <dgm:prSet/>
      <dgm:spPr/>
      <dgm:t>
        <a:bodyPr/>
        <a:lstStyle/>
        <a:p>
          <a:endParaRPr lang="en-US">
            <a:latin typeface="Montserrat" panose="00000500000000000000" pitchFamily="2" charset="0"/>
          </a:endParaRPr>
        </a:p>
      </dgm:t>
    </dgm:pt>
    <dgm:pt modelId="{D62BF712-906D-4AF7-8546-B83D9B8EDDB4}">
      <dgm:prSet/>
      <dgm:spPr/>
      <dgm:t>
        <a:bodyPr/>
        <a:lstStyle/>
        <a:p>
          <a:r>
            <a:rPr lang="en-US" dirty="0">
              <a:latin typeface="Montserrat" panose="00000500000000000000" pitchFamily="2" charset="0"/>
            </a:rPr>
            <a:t>Deploy</a:t>
          </a:r>
        </a:p>
      </dgm:t>
    </dgm:pt>
    <dgm:pt modelId="{9A5DE9E2-3F8E-4950-AE84-71D193E24F18}" type="parTrans" cxnId="{D33B2464-7EA2-436E-827F-D482B5987468}">
      <dgm:prSet/>
      <dgm:spPr/>
      <dgm:t>
        <a:bodyPr/>
        <a:lstStyle/>
        <a:p>
          <a:endParaRPr lang="en-GB">
            <a:latin typeface="Montserrat" panose="00000500000000000000" pitchFamily="2" charset="0"/>
          </a:endParaRPr>
        </a:p>
      </dgm:t>
    </dgm:pt>
    <dgm:pt modelId="{8CDC899A-C1A4-4806-8BE2-8EC21E65DC1F}" type="sibTrans" cxnId="{D33B2464-7EA2-436E-827F-D482B5987468}">
      <dgm:prSet/>
      <dgm:spPr/>
      <dgm:t>
        <a:bodyPr/>
        <a:lstStyle/>
        <a:p>
          <a:endParaRPr lang="en-GB">
            <a:latin typeface="Montserrat" panose="00000500000000000000" pitchFamily="2" charset="0"/>
          </a:endParaRPr>
        </a:p>
      </dgm:t>
    </dgm:pt>
    <dgm:pt modelId="{3A04CBC0-049D-4A3C-9D39-3C580678A613}">
      <dgm:prSet/>
      <dgm:spPr/>
      <dgm:t>
        <a:bodyPr/>
        <a:lstStyle/>
        <a:p>
          <a:r>
            <a:rPr lang="en-US" dirty="0">
              <a:latin typeface="Montserrat" panose="00000500000000000000" pitchFamily="2" charset="0"/>
            </a:rPr>
            <a:t>Data</a:t>
          </a:r>
        </a:p>
      </dgm:t>
    </dgm:pt>
    <dgm:pt modelId="{B7452943-617F-4C40-A7E9-E4D381C0B611}" type="parTrans" cxnId="{C441311A-0EE7-4C19-AFE3-A8E077F87DD2}">
      <dgm:prSet/>
      <dgm:spPr/>
      <dgm:t>
        <a:bodyPr/>
        <a:lstStyle/>
        <a:p>
          <a:endParaRPr lang="en-GB">
            <a:latin typeface="Montserrat" panose="00000500000000000000" pitchFamily="2" charset="0"/>
          </a:endParaRPr>
        </a:p>
      </dgm:t>
    </dgm:pt>
    <dgm:pt modelId="{239A2783-FC6D-4C70-AE26-A9AB9CE1F766}" type="sibTrans" cxnId="{C441311A-0EE7-4C19-AFE3-A8E077F87DD2}">
      <dgm:prSet/>
      <dgm:spPr/>
      <dgm:t>
        <a:bodyPr/>
        <a:lstStyle/>
        <a:p>
          <a:endParaRPr lang="en-GB">
            <a:latin typeface="Montserrat" panose="00000500000000000000" pitchFamily="2" charset="0"/>
          </a:endParaRPr>
        </a:p>
      </dgm:t>
    </dgm:pt>
    <dgm:pt modelId="{544A0573-2475-485F-92B9-5CB0CC7EF1AD}">
      <dgm:prSet/>
      <dgm:spPr/>
      <dgm:t>
        <a:bodyPr/>
        <a:lstStyle/>
        <a:p>
          <a:r>
            <a:rPr lang="en-US" dirty="0">
              <a:latin typeface="Montserrat" panose="00000500000000000000" pitchFamily="2" charset="0"/>
            </a:rPr>
            <a:t>COCO dataset format and data annotation</a:t>
          </a:r>
        </a:p>
      </dgm:t>
    </dgm:pt>
    <dgm:pt modelId="{BB259B26-5E7B-4105-A826-49099F9FF3AF}" type="parTrans" cxnId="{C4113505-B464-420E-919F-DD0DC15CFB9F}">
      <dgm:prSet/>
      <dgm:spPr/>
      <dgm:t>
        <a:bodyPr/>
        <a:lstStyle/>
        <a:p>
          <a:endParaRPr lang="en-SG">
            <a:latin typeface="Montserrat" panose="00000500000000000000" pitchFamily="2" charset="0"/>
          </a:endParaRPr>
        </a:p>
      </dgm:t>
    </dgm:pt>
    <dgm:pt modelId="{F3959B57-4C72-40FA-8124-2F70A5FBE730}" type="sibTrans" cxnId="{C4113505-B464-420E-919F-DD0DC15CFB9F}">
      <dgm:prSet/>
      <dgm:spPr/>
      <dgm:t>
        <a:bodyPr/>
        <a:lstStyle/>
        <a:p>
          <a:endParaRPr lang="en-SG">
            <a:latin typeface="Montserrat" panose="00000500000000000000" pitchFamily="2" charset="0"/>
          </a:endParaRPr>
        </a:p>
      </dgm:t>
    </dgm:pt>
    <dgm:pt modelId="{A1BC96C8-A01D-4DFF-8C0B-977A9D2C1034}" type="pres">
      <dgm:prSet presAssocID="{747D9536-F0C2-4081-99E1-78A93190855B}" presName="Name0" presStyleCnt="0">
        <dgm:presLayoutVars>
          <dgm:dir/>
          <dgm:animLvl val="lvl"/>
          <dgm:resizeHandles val="exact"/>
        </dgm:presLayoutVars>
      </dgm:prSet>
      <dgm:spPr/>
    </dgm:pt>
    <dgm:pt modelId="{858194E7-AC64-45C2-8B57-B885F5C9FC6B}" type="pres">
      <dgm:prSet presAssocID="{D62BF712-906D-4AF7-8546-B83D9B8EDDB4}" presName="boxAndChildren" presStyleCnt="0"/>
      <dgm:spPr/>
    </dgm:pt>
    <dgm:pt modelId="{9DCA2C18-4CFA-40B5-84BA-E996964ADBFD}" type="pres">
      <dgm:prSet presAssocID="{D62BF712-906D-4AF7-8546-B83D9B8EDDB4}" presName="parentTextBox" presStyleLbl="alignNode1" presStyleIdx="0" presStyleCnt="5"/>
      <dgm:spPr/>
    </dgm:pt>
    <dgm:pt modelId="{6C718964-8EED-4479-BE5D-275BD5A741A2}" type="pres">
      <dgm:prSet presAssocID="{D62BF712-906D-4AF7-8546-B83D9B8EDDB4}" presName="descendantBox" presStyleLbl="bgAccFollowNode1" presStyleIdx="0" presStyleCnt="5"/>
      <dgm:spPr/>
    </dgm:pt>
    <dgm:pt modelId="{A1DD83BE-3EE3-4E26-A168-CE6AB9CB71F1}" type="pres">
      <dgm:prSet presAssocID="{DE9E63C0-6E56-4270-BDBB-0F1B21355792}" presName="sp" presStyleCnt="0"/>
      <dgm:spPr/>
    </dgm:pt>
    <dgm:pt modelId="{4C450058-4D82-40F5-BF3E-6F3224C46AEC}" type="pres">
      <dgm:prSet presAssocID="{B285D53D-8C2B-4A4E-8E42-3C8082244BB9}" presName="arrowAndChildren" presStyleCnt="0"/>
      <dgm:spPr/>
    </dgm:pt>
    <dgm:pt modelId="{FBE4161F-C0DA-4F9D-9A6C-96D8A71572A8}" type="pres">
      <dgm:prSet presAssocID="{B285D53D-8C2B-4A4E-8E42-3C8082244BB9}" presName="parentTextArrow" presStyleLbl="node1" presStyleIdx="0" presStyleCnt="0"/>
      <dgm:spPr/>
    </dgm:pt>
    <dgm:pt modelId="{D6CB4F51-CE0A-4DCE-A698-8177660995D7}" type="pres">
      <dgm:prSet presAssocID="{B285D53D-8C2B-4A4E-8E42-3C8082244BB9}" presName="arrow" presStyleLbl="alignNode1" presStyleIdx="1" presStyleCnt="5"/>
      <dgm:spPr/>
    </dgm:pt>
    <dgm:pt modelId="{3EC43E0B-3C44-488E-8D89-E74E9E24AF3C}" type="pres">
      <dgm:prSet presAssocID="{B285D53D-8C2B-4A4E-8E42-3C8082244BB9}" presName="descendantArrow" presStyleLbl="bgAccFollowNode1" presStyleIdx="1" presStyleCnt="5"/>
      <dgm:spPr/>
    </dgm:pt>
    <dgm:pt modelId="{88F3B63F-958E-40C2-8AB3-CF71674F1BB4}" type="pres">
      <dgm:prSet presAssocID="{6091A983-F250-46FD-A264-1A81400329C1}" presName="sp" presStyleCnt="0"/>
      <dgm:spPr/>
    </dgm:pt>
    <dgm:pt modelId="{18539DD8-1225-4AE9-B891-48157BF85E53}" type="pres">
      <dgm:prSet presAssocID="{DBF5BCBD-3E7D-4E0A-BD6D-FBF86716BB6C}" presName="arrowAndChildren" presStyleCnt="0"/>
      <dgm:spPr/>
    </dgm:pt>
    <dgm:pt modelId="{BE760E91-FBD5-4D88-A090-80C4A8807624}" type="pres">
      <dgm:prSet presAssocID="{DBF5BCBD-3E7D-4E0A-BD6D-FBF86716BB6C}" presName="parentTextArrow" presStyleLbl="node1" presStyleIdx="0" presStyleCnt="0"/>
      <dgm:spPr/>
    </dgm:pt>
    <dgm:pt modelId="{CD103C3E-8210-44BE-BBA0-DACC29DD8276}" type="pres">
      <dgm:prSet presAssocID="{DBF5BCBD-3E7D-4E0A-BD6D-FBF86716BB6C}" presName="arrow" presStyleLbl="alignNode1" presStyleIdx="2" presStyleCnt="5"/>
      <dgm:spPr/>
    </dgm:pt>
    <dgm:pt modelId="{7EBF37A7-1D0D-4B24-8465-0B6D6B38D8A6}" type="pres">
      <dgm:prSet presAssocID="{DBF5BCBD-3E7D-4E0A-BD6D-FBF86716BB6C}" presName="descendantArrow" presStyleLbl="bgAccFollowNode1" presStyleIdx="2" presStyleCnt="5"/>
      <dgm:spPr/>
    </dgm:pt>
    <dgm:pt modelId="{8B71C18F-6B94-48DA-BE53-0B0602FB493F}" type="pres">
      <dgm:prSet presAssocID="{239A2783-FC6D-4C70-AE26-A9AB9CE1F766}" presName="sp" presStyleCnt="0"/>
      <dgm:spPr/>
    </dgm:pt>
    <dgm:pt modelId="{F61E6413-10E0-4A91-BA4F-BC395897E21A}" type="pres">
      <dgm:prSet presAssocID="{3A04CBC0-049D-4A3C-9D39-3C580678A613}" presName="arrowAndChildren" presStyleCnt="0"/>
      <dgm:spPr/>
    </dgm:pt>
    <dgm:pt modelId="{CDA0B0BC-DFD0-4ACA-B53D-711072B8B804}" type="pres">
      <dgm:prSet presAssocID="{3A04CBC0-049D-4A3C-9D39-3C580678A613}" presName="parentTextArrow" presStyleLbl="node1" presStyleIdx="0" presStyleCnt="0"/>
      <dgm:spPr/>
    </dgm:pt>
    <dgm:pt modelId="{213849DD-621E-4FD0-B356-8F05C8636FED}" type="pres">
      <dgm:prSet presAssocID="{3A04CBC0-049D-4A3C-9D39-3C580678A613}" presName="arrow" presStyleLbl="alignNode1" presStyleIdx="3" presStyleCnt="5"/>
      <dgm:spPr/>
    </dgm:pt>
    <dgm:pt modelId="{ABB87E7D-B298-4472-8F00-4CA84EEE8473}" type="pres">
      <dgm:prSet presAssocID="{3A04CBC0-049D-4A3C-9D39-3C580678A613}" presName="descendantArrow" presStyleLbl="bgAccFollowNode1" presStyleIdx="3" presStyleCnt="5"/>
      <dgm:spPr/>
    </dgm:pt>
    <dgm:pt modelId="{3C547697-E873-4D78-9CA1-E4D1BC73E95A}" type="pres">
      <dgm:prSet presAssocID="{204C38FA-564E-4417-8021-968B558C8EAA}" presName="sp" presStyleCnt="0"/>
      <dgm:spPr/>
    </dgm:pt>
    <dgm:pt modelId="{408A136D-C0F9-4C70-B845-BD68F2527B07}" type="pres">
      <dgm:prSet presAssocID="{F25B80C0-2338-45AC-B3E2-17E5E657ADFB}" presName="arrowAndChildren" presStyleCnt="0"/>
      <dgm:spPr/>
    </dgm:pt>
    <dgm:pt modelId="{E77E5DB4-D7BF-4C4C-BEF1-25E46A101C36}" type="pres">
      <dgm:prSet presAssocID="{F25B80C0-2338-45AC-B3E2-17E5E657ADFB}" presName="parentTextArrow" presStyleLbl="node1" presStyleIdx="0" presStyleCnt="0"/>
      <dgm:spPr/>
    </dgm:pt>
    <dgm:pt modelId="{8B0FF202-D194-41CF-8E52-608C70911A8C}" type="pres">
      <dgm:prSet presAssocID="{F25B80C0-2338-45AC-B3E2-17E5E657ADFB}" presName="arrow" presStyleLbl="alignNode1" presStyleIdx="4" presStyleCnt="5"/>
      <dgm:spPr/>
    </dgm:pt>
    <dgm:pt modelId="{86F0FA74-F55F-48C4-B8FC-F12003EE1393}" type="pres">
      <dgm:prSet presAssocID="{F25B80C0-2338-45AC-B3E2-17E5E657ADFB}" presName="descendantArrow" presStyleLbl="bgAccFollowNode1" presStyleIdx="4" presStyleCnt="5"/>
      <dgm:spPr/>
    </dgm:pt>
  </dgm:ptLst>
  <dgm:cxnLst>
    <dgm:cxn modelId="{C4113505-B464-420E-919F-DD0DC15CFB9F}" srcId="{3A04CBC0-049D-4A3C-9D39-3C580678A613}" destId="{544A0573-2475-485F-92B9-5CB0CC7EF1AD}" srcOrd="0" destOrd="0" parTransId="{BB259B26-5E7B-4105-A826-49099F9FF3AF}" sibTransId="{F3959B57-4C72-40FA-8124-2F70A5FBE730}"/>
    <dgm:cxn modelId="{BD6DF115-699F-4A8B-933A-5899CB29FD51}" srcId="{747D9536-F0C2-4081-99E1-78A93190855B}" destId="{DBF5BCBD-3E7D-4E0A-BD6D-FBF86716BB6C}" srcOrd="2" destOrd="0" parTransId="{A8959898-FC05-49A8-A2A4-DD9CAC8B5495}" sibTransId="{6091A983-F250-46FD-A264-1A81400329C1}"/>
    <dgm:cxn modelId="{C441311A-0EE7-4C19-AFE3-A8E077F87DD2}" srcId="{747D9536-F0C2-4081-99E1-78A93190855B}" destId="{3A04CBC0-049D-4A3C-9D39-3C580678A613}" srcOrd="1" destOrd="0" parTransId="{B7452943-617F-4C40-A7E9-E4D381C0B611}" sibTransId="{239A2783-FC6D-4C70-AE26-A9AB9CE1F766}"/>
    <dgm:cxn modelId="{2EF2F21A-4DA8-45F9-B55F-CF456457B941}" type="presOf" srcId="{544A0573-2475-485F-92B9-5CB0CC7EF1AD}" destId="{ABB87E7D-B298-4472-8F00-4CA84EEE8473}" srcOrd="0" destOrd="0" presId="urn:microsoft.com/office/officeart/2016/7/layout/VerticalDownArrowProcess"/>
    <dgm:cxn modelId="{37F9D91D-7B3E-46DF-A477-08B974C3D0F6}" type="presOf" srcId="{E4A04307-8466-4E34-818C-6C526DF3D029}" destId="{86F0FA74-F55F-48C4-B8FC-F12003EE1393}" srcOrd="0" destOrd="0" presId="urn:microsoft.com/office/officeart/2016/7/layout/VerticalDownArrowProcess"/>
    <dgm:cxn modelId="{C8E7DB27-17D4-4EB2-9DF2-CD3A94ADC7E9}" type="presOf" srcId="{F25B80C0-2338-45AC-B3E2-17E5E657ADFB}" destId="{8B0FF202-D194-41CF-8E52-608C70911A8C}" srcOrd="1" destOrd="0" presId="urn:microsoft.com/office/officeart/2016/7/layout/VerticalDownArrowProcess"/>
    <dgm:cxn modelId="{3AF53241-7BA4-4236-B868-A9CE61506925}" srcId="{F25B80C0-2338-45AC-B3E2-17E5E657ADFB}" destId="{E4A04307-8466-4E34-818C-6C526DF3D029}" srcOrd="0" destOrd="0" parTransId="{A5A71A9A-9C55-4FAA-AC81-A505DBC4B9C3}" sibTransId="{8EEB1E3A-5172-408C-81BF-DEA7945B5D80}"/>
    <dgm:cxn modelId="{46D9CF63-F52F-4423-A1F3-41264F235AC3}" type="presOf" srcId="{FBE28D18-69BB-43F5-A4E4-ADF6979F609C}" destId="{7EBF37A7-1D0D-4B24-8465-0B6D6B38D8A6}" srcOrd="0" destOrd="0" presId="urn:microsoft.com/office/officeart/2016/7/layout/VerticalDownArrowProcess"/>
    <dgm:cxn modelId="{D33B2464-7EA2-436E-827F-D482B5987468}" srcId="{747D9536-F0C2-4081-99E1-78A93190855B}" destId="{D62BF712-906D-4AF7-8546-B83D9B8EDDB4}" srcOrd="4" destOrd="0" parTransId="{9A5DE9E2-3F8E-4950-AE84-71D193E24F18}" sibTransId="{8CDC899A-C1A4-4806-8BE2-8EC21E65DC1F}"/>
    <dgm:cxn modelId="{F3306667-6C0F-494F-A5A5-2109C6FD0CB8}" srcId="{B285D53D-8C2B-4A4E-8E42-3C8082244BB9}" destId="{D54127BA-BFB8-4830-95BA-5AA684F250AE}" srcOrd="0" destOrd="0" parTransId="{023D0B38-2D58-4AB7-9DC5-0240C73B36E9}" sibTransId="{1D4E493D-2BFE-4852-9194-FBF8EB8E27DE}"/>
    <dgm:cxn modelId="{75389849-1C37-437E-9BA7-22E510ACB49F}" type="presOf" srcId="{D62BF712-906D-4AF7-8546-B83D9B8EDDB4}" destId="{9DCA2C18-4CFA-40B5-84BA-E996964ADBFD}" srcOrd="0" destOrd="0" presId="urn:microsoft.com/office/officeart/2016/7/layout/VerticalDownArrowProcess"/>
    <dgm:cxn modelId="{F35C666A-6003-4E29-8302-4C43F6491347}" type="presOf" srcId="{747D9536-F0C2-4081-99E1-78A93190855B}" destId="{A1BC96C8-A01D-4DFF-8C0B-977A9D2C1034}" srcOrd="0" destOrd="0" presId="urn:microsoft.com/office/officeart/2016/7/layout/VerticalDownArrowProcess"/>
    <dgm:cxn modelId="{487EE76B-7476-4794-A02B-04BC2420DFB8}" type="presOf" srcId="{DBF5BCBD-3E7D-4E0A-BD6D-FBF86716BB6C}" destId="{BE760E91-FBD5-4D88-A090-80C4A8807624}" srcOrd="0" destOrd="0" presId="urn:microsoft.com/office/officeart/2016/7/layout/VerticalDownArrowProcess"/>
    <dgm:cxn modelId="{DD0D706C-65AB-4A14-B92F-7468FECEDCD5}" type="presOf" srcId="{B285D53D-8C2B-4A4E-8E42-3C8082244BB9}" destId="{D6CB4F51-CE0A-4DCE-A698-8177660995D7}" srcOrd="1" destOrd="0" presId="urn:microsoft.com/office/officeart/2016/7/layout/VerticalDownArrowProcess"/>
    <dgm:cxn modelId="{DA854074-CE17-4105-8C20-32D7DAAD4AF7}" srcId="{DBF5BCBD-3E7D-4E0A-BD6D-FBF86716BB6C}" destId="{FBE28D18-69BB-43F5-A4E4-ADF6979F609C}" srcOrd="0" destOrd="0" parTransId="{51A6FF55-805E-42A4-A56E-9D4CA75A84D6}" sibTransId="{2EC923B3-787F-443C-90DE-81D8B4148318}"/>
    <dgm:cxn modelId="{BF207C54-E886-42A0-8CB3-04660903BCC2}" type="presOf" srcId="{EB48DFCB-4C75-4164-8ED0-5371E519BACF}" destId="{6C718964-8EED-4479-BE5D-275BD5A741A2}" srcOrd="0" destOrd="0" presId="urn:microsoft.com/office/officeart/2016/7/layout/VerticalDownArrowProcess"/>
    <dgm:cxn modelId="{9181677B-E54D-499B-9CAA-82C5FB1D5DC9}" type="presOf" srcId="{3A04CBC0-049D-4A3C-9D39-3C580678A613}" destId="{CDA0B0BC-DFD0-4ACA-B53D-711072B8B804}" srcOrd="0" destOrd="0" presId="urn:microsoft.com/office/officeart/2016/7/layout/VerticalDownArrowProcess"/>
    <dgm:cxn modelId="{F074E491-0A69-4271-8C54-0625F7A22EA6}" type="presOf" srcId="{B285D53D-8C2B-4A4E-8E42-3C8082244BB9}" destId="{FBE4161F-C0DA-4F9D-9A6C-96D8A71572A8}" srcOrd="0" destOrd="0" presId="urn:microsoft.com/office/officeart/2016/7/layout/VerticalDownArrowProcess"/>
    <dgm:cxn modelId="{C9665C9E-D145-4D5B-8D0A-C65B2B646BBD}" srcId="{747D9536-F0C2-4081-99E1-78A93190855B}" destId="{B285D53D-8C2B-4A4E-8E42-3C8082244BB9}" srcOrd="3" destOrd="0" parTransId="{485D5B6A-28B4-4214-A38C-A61FEE307EE8}" sibTransId="{DE9E63C0-6E56-4270-BDBB-0F1B21355792}"/>
    <dgm:cxn modelId="{7991D1A3-17F0-457D-85B3-2513FF1DB480}" type="presOf" srcId="{DBF5BCBD-3E7D-4E0A-BD6D-FBF86716BB6C}" destId="{CD103C3E-8210-44BE-BBA0-DACC29DD8276}" srcOrd="1" destOrd="0" presId="urn:microsoft.com/office/officeart/2016/7/layout/VerticalDownArrowProcess"/>
    <dgm:cxn modelId="{A97BB9A7-3EEE-4FC3-BCB4-8920B80042CE}" type="presOf" srcId="{D54127BA-BFB8-4830-95BA-5AA684F250AE}" destId="{3EC43E0B-3C44-488E-8D89-E74E9E24AF3C}" srcOrd="0" destOrd="0" presId="urn:microsoft.com/office/officeart/2016/7/layout/VerticalDownArrowProcess"/>
    <dgm:cxn modelId="{EE4ECAAB-644C-463A-A7C5-F068D2FF6295}" type="presOf" srcId="{3A04CBC0-049D-4A3C-9D39-3C580678A613}" destId="{213849DD-621E-4FD0-B356-8F05C8636FED}" srcOrd="1" destOrd="0" presId="urn:microsoft.com/office/officeart/2016/7/layout/VerticalDownArrowProcess"/>
    <dgm:cxn modelId="{55BB4FBA-48E6-48AB-9764-4C6D3AD6E64B}" srcId="{D62BF712-906D-4AF7-8546-B83D9B8EDDB4}" destId="{EB48DFCB-4C75-4164-8ED0-5371E519BACF}" srcOrd="0" destOrd="0" parTransId="{2AF66680-7E56-4FD1-B28F-92761A850AAD}" sibTransId="{4E8943E2-B346-449B-B7B4-97A24BD55EA9}"/>
    <dgm:cxn modelId="{DDD7A3BA-B7A6-4DFA-B0CC-4CD88EAD797E}" type="presOf" srcId="{F25B80C0-2338-45AC-B3E2-17E5E657ADFB}" destId="{E77E5DB4-D7BF-4C4C-BEF1-25E46A101C36}" srcOrd="0" destOrd="0" presId="urn:microsoft.com/office/officeart/2016/7/layout/VerticalDownArrowProcess"/>
    <dgm:cxn modelId="{8B9AA1EF-A093-49ED-9CD8-A43D7298B6D0}" srcId="{747D9536-F0C2-4081-99E1-78A93190855B}" destId="{F25B80C0-2338-45AC-B3E2-17E5E657ADFB}" srcOrd="0" destOrd="0" parTransId="{9F799235-4C6F-43CD-A82B-C8B109D49E45}" sibTransId="{204C38FA-564E-4417-8021-968B558C8EAA}"/>
    <dgm:cxn modelId="{FBF73168-1AAF-4220-8755-1E7823C00582}" type="presParOf" srcId="{A1BC96C8-A01D-4DFF-8C0B-977A9D2C1034}" destId="{858194E7-AC64-45C2-8B57-B885F5C9FC6B}" srcOrd="0" destOrd="0" presId="urn:microsoft.com/office/officeart/2016/7/layout/VerticalDownArrowProcess"/>
    <dgm:cxn modelId="{3D250519-E2FF-4E83-B93F-355DE0C32196}" type="presParOf" srcId="{858194E7-AC64-45C2-8B57-B885F5C9FC6B}" destId="{9DCA2C18-4CFA-40B5-84BA-E996964ADBFD}" srcOrd="0" destOrd="0" presId="urn:microsoft.com/office/officeart/2016/7/layout/VerticalDownArrowProcess"/>
    <dgm:cxn modelId="{65E5BDA0-6A1D-4B5F-B8B0-758D8342D19C}" type="presParOf" srcId="{858194E7-AC64-45C2-8B57-B885F5C9FC6B}" destId="{6C718964-8EED-4479-BE5D-275BD5A741A2}" srcOrd="1" destOrd="0" presId="urn:microsoft.com/office/officeart/2016/7/layout/VerticalDownArrowProcess"/>
    <dgm:cxn modelId="{6D19649E-5B7E-4D4C-BF04-CD4BADD61C10}" type="presParOf" srcId="{A1BC96C8-A01D-4DFF-8C0B-977A9D2C1034}" destId="{A1DD83BE-3EE3-4E26-A168-CE6AB9CB71F1}" srcOrd="1" destOrd="0" presId="urn:microsoft.com/office/officeart/2016/7/layout/VerticalDownArrowProcess"/>
    <dgm:cxn modelId="{0F5275F7-1EF9-42B1-8F6F-03B301965509}" type="presParOf" srcId="{A1BC96C8-A01D-4DFF-8C0B-977A9D2C1034}" destId="{4C450058-4D82-40F5-BF3E-6F3224C46AEC}" srcOrd="2" destOrd="0" presId="urn:microsoft.com/office/officeart/2016/7/layout/VerticalDownArrowProcess"/>
    <dgm:cxn modelId="{5ED4BEFE-4591-4B2A-A7D4-6E75F33E3E7E}" type="presParOf" srcId="{4C450058-4D82-40F5-BF3E-6F3224C46AEC}" destId="{FBE4161F-C0DA-4F9D-9A6C-96D8A71572A8}" srcOrd="0" destOrd="0" presId="urn:microsoft.com/office/officeart/2016/7/layout/VerticalDownArrowProcess"/>
    <dgm:cxn modelId="{4C1CBA2C-C2FE-4913-A9F0-E9118C0BDD97}" type="presParOf" srcId="{4C450058-4D82-40F5-BF3E-6F3224C46AEC}" destId="{D6CB4F51-CE0A-4DCE-A698-8177660995D7}" srcOrd="1" destOrd="0" presId="urn:microsoft.com/office/officeart/2016/7/layout/VerticalDownArrowProcess"/>
    <dgm:cxn modelId="{6526B9EC-5690-4F30-A13E-8F8287D7D740}" type="presParOf" srcId="{4C450058-4D82-40F5-BF3E-6F3224C46AEC}" destId="{3EC43E0B-3C44-488E-8D89-E74E9E24AF3C}" srcOrd="2" destOrd="0" presId="urn:microsoft.com/office/officeart/2016/7/layout/VerticalDownArrowProcess"/>
    <dgm:cxn modelId="{FD513586-4932-405B-9243-2E1BC5F6BCAD}" type="presParOf" srcId="{A1BC96C8-A01D-4DFF-8C0B-977A9D2C1034}" destId="{88F3B63F-958E-40C2-8AB3-CF71674F1BB4}" srcOrd="3" destOrd="0" presId="urn:microsoft.com/office/officeart/2016/7/layout/VerticalDownArrowProcess"/>
    <dgm:cxn modelId="{880FF7D3-2F7D-45FC-AFEC-2107221825FB}" type="presParOf" srcId="{A1BC96C8-A01D-4DFF-8C0B-977A9D2C1034}" destId="{18539DD8-1225-4AE9-B891-48157BF85E53}" srcOrd="4" destOrd="0" presId="urn:microsoft.com/office/officeart/2016/7/layout/VerticalDownArrowProcess"/>
    <dgm:cxn modelId="{8177BF9B-00BD-41B3-BCDB-7B68CCB663EB}" type="presParOf" srcId="{18539DD8-1225-4AE9-B891-48157BF85E53}" destId="{BE760E91-FBD5-4D88-A090-80C4A8807624}" srcOrd="0" destOrd="0" presId="urn:microsoft.com/office/officeart/2016/7/layout/VerticalDownArrowProcess"/>
    <dgm:cxn modelId="{CBA6E52C-51A9-470B-A2BC-B06CF262C87D}" type="presParOf" srcId="{18539DD8-1225-4AE9-B891-48157BF85E53}" destId="{CD103C3E-8210-44BE-BBA0-DACC29DD8276}" srcOrd="1" destOrd="0" presId="urn:microsoft.com/office/officeart/2016/7/layout/VerticalDownArrowProcess"/>
    <dgm:cxn modelId="{1BDDFA64-E7DB-47AC-8083-1363907C8387}" type="presParOf" srcId="{18539DD8-1225-4AE9-B891-48157BF85E53}" destId="{7EBF37A7-1D0D-4B24-8465-0B6D6B38D8A6}" srcOrd="2" destOrd="0" presId="urn:microsoft.com/office/officeart/2016/7/layout/VerticalDownArrowProcess"/>
    <dgm:cxn modelId="{78774051-CF52-4355-9F70-E34E3442EAA2}" type="presParOf" srcId="{A1BC96C8-A01D-4DFF-8C0B-977A9D2C1034}" destId="{8B71C18F-6B94-48DA-BE53-0B0602FB493F}" srcOrd="5" destOrd="0" presId="urn:microsoft.com/office/officeart/2016/7/layout/VerticalDownArrowProcess"/>
    <dgm:cxn modelId="{A90E9BE5-AD58-4468-A3E2-A157661451AA}" type="presParOf" srcId="{A1BC96C8-A01D-4DFF-8C0B-977A9D2C1034}" destId="{F61E6413-10E0-4A91-BA4F-BC395897E21A}" srcOrd="6" destOrd="0" presId="urn:microsoft.com/office/officeart/2016/7/layout/VerticalDownArrowProcess"/>
    <dgm:cxn modelId="{3161DA17-AD5F-4EC1-8571-1F00EECBACA7}" type="presParOf" srcId="{F61E6413-10E0-4A91-BA4F-BC395897E21A}" destId="{CDA0B0BC-DFD0-4ACA-B53D-711072B8B804}" srcOrd="0" destOrd="0" presId="urn:microsoft.com/office/officeart/2016/7/layout/VerticalDownArrowProcess"/>
    <dgm:cxn modelId="{ACA2505E-3813-4704-86A2-581A2FA0D51A}" type="presParOf" srcId="{F61E6413-10E0-4A91-BA4F-BC395897E21A}" destId="{213849DD-621E-4FD0-B356-8F05C8636FED}" srcOrd="1" destOrd="0" presId="urn:microsoft.com/office/officeart/2016/7/layout/VerticalDownArrowProcess"/>
    <dgm:cxn modelId="{B63FA1AE-5BFD-414D-8C43-418DE0CAC36C}" type="presParOf" srcId="{F61E6413-10E0-4A91-BA4F-BC395897E21A}" destId="{ABB87E7D-B298-4472-8F00-4CA84EEE8473}" srcOrd="2" destOrd="0" presId="urn:microsoft.com/office/officeart/2016/7/layout/VerticalDownArrowProcess"/>
    <dgm:cxn modelId="{F6A93974-48F3-4A73-9325-58B03C104B4D}" type="presParOf" srcId="{A1BC96C8-A01D-4DFF-8C0B-977A9D2C1034}" destId="{3C547697-E873-4D78-9CA1-E4D1BC73E95A}" srcOrd="7" destOrd="0" presId="urn:microsoft.com/office/officeart/2016/7/layout/VerticalDownArrowProcess"/>
    <dgm:cxn modelId="{95B453BB-4779-41EC-8DDB-84617CAF8AE5}" type="presParOf" srcId="{A1BC96C8-A01D-4DFF-8C0B-977A9D2C1034}" destId="{408A136D-C0F9-4C70-B845-BD68F2527B07}" srcOrd="8" destOrd="0" presId="urn:microsoft.com/office/officeart/2016/7/layout/VerticalDownArrowProcess"/>
    <dgm:cxn modelId="{297034FD-B52E-4F94-9231-5A9745240144}" type="presParOf" srcId="{408A136D-C0F9-4C70-B845-BD68F2527B07}" destId="{E77E5DB4-D7BF-4C4C-BEF1-25E46A101C36}" srcOrd="0" destOrd="0" presId="urn:microsoft.com/office/officeart/2016/7/layout/VerticalDownArrowProcess"/>
    <dgm:cxn modelId="{4C599E8B-2C1F-49CB-BE37-7820014BCB05}" type="presParOf" srcId="{408A136D-C0F9-4C70-B845-BD68F2527B07}" destId="{8B0FF202-D194-41CF-8E52-608C70911A8C}" srcOrd="1" destOrd="0" presId="urn:microsoft.com/office/officeart/2016/7/layout/VerticalDownArrowProcess"/>
    <dgm:cxn modelId="{D733BED3-460C-4FE4-978E-92590ADD454D}" type="presParOf" srcId="{408A136D-C0F9-4C70-B845-BD68F2527B07}" destId="{86F0FA74-F55F-48C4-B8FC-F12003EE139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A2C18-4CFA-40B5-84BA-E996964ADBFD}">
      <dsp:nvSpPr>
        <dsp:cNvPr id="0" name=""/>
        <dsp:cNvSpPr/>
      </dsp:nvSpPr>
      <dsp:spPr>
        <a:xfrm>
          <a:off x="0" y="3378127"/>
          <a:ext cx="1392079" cy="554209"/>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05" tIns="135128" rIns="9900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ontserrat" panose="00000500000000000000" pitchFamily="2" charset="0"/>
            </a:rPr>
            <a:t>Deploy</a:t>
          </a:r>
        </a:p>
      </dsp:txBody>
      <dsp:txXfrm>
        <a:off x="0" y="3378127"/>
        <a:ext cx="1392079" cy="554209"/>
      </dsp:txXfrm>
    </dsp:sp>
    <dsp:sp modelId="{6C718964-8EED-4479-BE5D-275BD5A741A2}">
      <dsp:nvSpPr>
        <dsp:cNvPr id="0" name=""/>
        <dsp:cNvSpPr/>
      </dsp:nvSpPr>
      <dsp:spPr>
        <a:xfrm>
          <a:off x="1392079" y="3378127"/>
          <a:ext cx="4176237" cy="554209"/>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14" tIns="152400" rIns="84714" bIns="15240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ontserrat" panose="00000500000000000000" pitchFamily="2" charset="0"/>
            </a:rPr>
            <a:t>Visualizing results and options for deployment </a:t>
          </a:r>
        </a:p>
      </dsp:txBody>
      <dsp:txXfrm>
        <a:off x="1392079" y="3378127"/>
        <a:ext cx="4176237" cy="554209"/>
      </dsp:txXfrm>
    </dsp:sp>
    <dsp:sp modelId="{D6CB4F51-CE0A-4DCE-A698-8177660995D7}">
      <dsp:nvSpPr>
        <dsp:cNvPr id="0" name=""/>
        <dsp:cNvSpPr/>
      </dsp:nvSpPr>
      <dsp:spPr>
        <a:xfrm rot="10800000">
          <a:off x="0" y="2534065"/>
          <a:ext cx="1392079" cy="85237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05" tIns="135128" rIns="9900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ontserrat" panose="00000500000000000000" pitchFamily="2" charset="0"/>
            </a:rPr>
            <a:t>Train</a:t>
          </a:r>
        </a:p>
      </dsp:txBody>
      <dsp:txXfrm rot="-10800000">
        <a:off x="0" y="2534065"/>
        <a:ext cx="1392079" cy="554043"/>
      </dsp:txXfrm>
    </dsp:sp>
    <dsp:sp modelId="{3EC43E0B-3C44-488E-8D89-E74E9E24AF3C}">
      <dsp:nvSpPr>
        <dsp:cNvPr id="0" name=""/>
        <dsp:cNvSpPr/>
      </dsp:nvSpPr>
      <dsp:spPr>
        <a:xfrm>
          <a:off x="1392079" y="2534065"/>
          <a:ext cx="4176237" cy="55404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14" tIns="152400" rIns="84714" bIns="15240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ontserrat" panose="00000500000000000000" pitchFamily="2" charset="0"/>
            </a:rPr>
            <a:t>Training of models</a:t>
          </a:r>
        </a:p>
      </dsp:txBody>
      <dsp:txXfrm>
        <a:off x="1392079" y="2534065"/>
        <a:ext cx="4176237" cy="554043"/>
      </dsp:txXfrm>
    </dsp:sp>
    <dsp:sp modelId="{CD103C3E-8210-44BE-BBA0-DACC29DD8276}">
      <dsp:nvSpPr>
        <dsp:cNvPr id="0" name=""/>
        <dsp:cNvSpPr/>
      </dsp:nvSpPr>
      <dsp:spPr>
        <a:xfrm rot="10800000">
          <a:off x="0" y="1690004"/>
          <a:ext cx="1392079" cy="85237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05" tIns="135128" rIns="9900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ontserrat" panose="00000500000000000000" pitchFamily="2" charset="0"/>
            </a:rPr>
            <a:t>Library</a:t>
          </a:r>
        </a:p>
      </dsp:txBody>
      <dsp:txXfrm rot="-10800000">
        <a:off x="0" y="1690004"/>
        <a:ext cx="1392079" cy="554043"/>
      </dsp:txXfrm>
    </dsp:sp>
    <dsp:sp modelId="{7EBF37A7-1D0D-4B24-8465-0B6D6B38D8A6}">
      <dsp:nvSpPr>
        <dsp:cNvPr id="0" name=""/>
        <dsp:cNvSpPr/>
      </dsp:nvSpPr>
      <dsp:spPr>
        <a:xfrm>
          <a:off x="1392079" y="1690004"/>
          <a:ext cx="4176237" cy="55404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14" tIns="152400" rIns="84714" bIns="15240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ontserrat" panose="00000500000000000000" pitchFamily="2" charset="0"/>
            </a:rPr>
            <a:t>Getting started with Detectron2</a:t>
          </a:r>
        </a:p>
      </dsp:txBody>
      <dsp:txXfrm>
        <a:off x="1392079" y="1690004"/>
        <a:ext cx="4176237" cy="554043"/>
      </dsp:txXfrm>
    </dsp:sp>
    <dsp:sp modelId="{213849DD-621E-4FD0-B356-8F05C8636FED}">
      <dsp:nvSpPr>
        <dsp:cNvPr id="0" name=""/>
        <dsp:cNvSpPr/>
      </dsp:nvSpPr>
      <dsp:spPr>
        <a:xfrm rot="10800000">
          <a:off x="0" y="845942"/>
          <a:ext cx="1392079" cy="85237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05" tIns="135128" rIns="9900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ontserrat" panose="00000500000000000000" pitchFamily="2" charset="0"/>
            </a:rPr>
            <a:t>Data</a:t>
          </a:r>
        </a:p>
      </dsp:txBody>
      <dsp:txXfrm rot="-10800000">
        <a:off x="0" y="845942"/>
        <a:ext cx="1392079" cy="554043"/>
      </dsp:txXfrm>
    </dsp:sp>
    <dsp:sp modelId="{ABB87E7D-B298-4472-8F00-4CA84EEE8473}">
      <dsp:nvSpPr>
        <dsp:cNvPr id="0" name=""/>
        <dsp:cNvSpPr/>
      </dsp:nvSpPr>
      <dsp:spPr>
        <a:xfrm>
          <a:off x="1392079" y="845942"/>
          <a:ext cx="4176237" cy="55404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14" tIns="152400" rIns="84714" bIns="15240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ontserrat" panose="00000500000000000000" pitchFamily="2" charset="0"/>
            </a:rPr>
            <a:t>COCO dataset format and data annotation</a:t>
          </a:r>
        </a:p>
      </dsp:txBody>
      <dsp:txXfrm>
        <a:off x="1392079" y="845942"/>
        <a:ext cx="4176237" cy="554043"/>
      </dsp:txXfrm>
    </dsp:sp>
    <dsp:sp modelId="{8B0FF202-D194-41CF-8E52-608C70911A8C}">
      <dsp:nvSpPr>
        <dsp:cNvPr id="0" name=""/>
        <dsp:cNvSpPr/>
      </dsp:nvSpPr>
      <dsp:spPr>
        <a:xfrm rot="10800000">
          <a:off x="0" y="1880"/>
          <a:ext cx="1392079" cy="852374"/>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05" tIns="135128" rIns="99005" bIns="135128"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Montserrat" panose="00000500000000000000" pitchFamily="2" charset="0"/>
            </a:rPr>
            <a:t>Intro</a:t>
          </a:r>
        </a:p>
      </dsp:txBody>
      <dsp:txXfrm rot="-10800000">
        <a:off x="0" y="1880"/>
        <a:ext cx="1392079" cy="554043"/>
      </dsp:txXfrm>
    </dsp:sp>
    <dsp:sp modelId="{86F0FA74-F55F-48C4-B8FC-F12003EE1393}">
      <dsp:nvSpPr>
        <dsp:cNvPr id="0" name=""/>
        <dsp:cNvSpPr/>
      </dsp:nvSpPr>
      <dsp:spPr>
        <a:xfrm>
          <a:off x="1392079" y="1880"/>
          <a:ext cx="4176237" cy="554043"/>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14" tIns="152400" rIns="84714" bIns="15240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ontserrat" panose="00000500000000000000" pitchFamily="2" charset="0"/>
            </a:rPr>
            <a:t>What is object detection and image segmentation</a:t>
          </a:r>
        </a:p>
      </dsp:txBody>
      <dsp:txXfrm>
        <a:off x="1392079" y="1880"/>
        <a:ext cx="4176237" cy="55404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https://timesofindia.indiatimes.com/photo/67586673.cms</a:t>
            </a:r>
            <a:endParaRPr lang="en-GB" dirty="0"/>
          </a:p>
        </p:txBody>
      </p:sp>
    </p:spTree>
    <p:extLst>
      <p:ext uri="{BB962C8B-B14F-4D97-AF65-F5344CB8AC3E}">
        <p14:creationId xmlns:p14="http://schemas.microsoft.com/office/powerpoint/2010/main" val="202252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https://timesofindia.indiatimes.com/photo/67586673.cms</a:t>
            </a:r>
            <a:endParaRPr lang="en-GB" dirty="0"/>
          </a:p>
        </p:txBody>
      </p:sp>
    </p:spTree>
    <p:extLst>
      <p:ext uri="{BB962C8B-B14F-4D97-AF65-F5344CB8AC3E}">
        <p14:creationId xmlns:p14="http://schemas.microsoft.com/office/powerpoint/2010/main" val="383990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https://timesofindia.indiatimes.com/photo/67586673.cms</a:t>
            </a:r>
            <a:endParaRPr lang="en-GB" dirty="0"/>
          </a:p>
        </p:txBody>
      </p:sp>
    </p:spTree>
    <p:extLst>
      <p:ext uri="{BB962C8B-B14F-4D97-AF65-F5344CB8AC3E}">
        <p14:creationId xmlns:p14="http://schemas.microsoft.com/office/powerpoint/2010/main" val="1974723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Insert QR code and </a:t>
            </a:r>
            <a:r>
              <a:rPr lang="en-US" dirty="0" err="1"/>
              <a:t>tinyurl</a:t>
            </a:r>
            <a:r>
              <a:rPr lang="en-US" dirty="0"/>
              <a:t> links</a:t>
            </a:r>
            <a:endParaRPr lang="en-GB" dirty="0"/>
          </a:p>
        </p:txBody>
      </p:sp>
    </p:spTree>
    <p:extLst>
      <p:ext uri="{BB962C8B-B14F-4D97-AF65-F5344CB8AC3E}">
        <p14:creationId xmlns:p14="http://schemas.microsoft.com/office/powerpoint/2010/main" val="1027835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[25 min]</a:t>
            </a:r>
            <a:endParaRPr lang="en-GB" dirty="0"/>
          </a:p>
        </p:txBody>
      </p:sp>
    </p:spTree>
    <p:extLst>
      <p:ext uri="{BB962C8B-B14F-4D97-AF65-F5344CB8AC3E}">
        <p14:creationId xmlns:p14="http://schemas.microsoft.com/office/powerpoint/2010/main" val="48497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sz="1300">
                <a:solidFill>
                  <a:schemeClr val="dk1"/>
                </a:solidFill>
              </a:rPr>
              <a:t>MLDA@EEE is a student centric lab which aims to provide a platform to empower our EEE/IEM students learning and deploying of  ML and DA skills and knowledge in both academia and industry.  We do so through our various events, project and activities. And as the student committee of MLDA, our mission to execute and plan those events and workshops . And how we do it, we do it through help of our state-of-the-art faculty, resource and technical support to facultice  your learning journey in ML and DA which is the hot topic of the decade.. we also impact knowledge and skills for ML through our 4 different pillars of events ranging from our ML projects, industry projects and career events and workshops with competition.</a:t>
            </a:r>
            <a:endParaRPr sz="13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[4 mins]</a:t>
            </a:r>
            <a:endParaRPr lang="en-GB" dirty="0"/>
          </a:p>
        </p:txBody>
      </p:sp>
    </p:spTree>
    <p:extLst>
      <p:ext uri="{BB962C8B-B14F-4D97-AF65-F5344CB8AC3E}">
        <p14:creationId xmlns:p14="http://schemas.microsoft.com/office/powerpoint/2010/main" val="399070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participants to point out the differences between the three types of segmentation here</a:t>
            </a:r>
          </a:p>
          <a:p>
            <a:r>
              <a:rPr lang="en-US" dirty="0"/>
              <a:t>[5 mins]</a:t>
            </a:r>
            <a:endParaRPr lang="en-GB" dirty="0"/>
          </a:p>
        </p:txBody>
      </p:sp>
    </p:spTree>
    <p:extLst>
      <p:ext uri="{BB962C8B-B14F-4D97-AF65-F5344CB8AC3E}">
        <p14:creationId xmlns:p14="http://schemas.microsoft.com/office/powerpoint/2010/main" val="282371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Images taken from respective GitHub pages</a:t>
            </a:r>
            <a:endParaRPr lang="en-GB" dirty="0"/>
          </a:p>
        </p:txBody>
      </p:sp>
    </p:spTree>
    <p:extLst>
      <p:ext uri="{BB962C8B-B14F-4D97-AF65-F5344CB8AC3E}">
        <p14:creationId xmlns:p14="http://schemas.microsoft.com/office/powerpoint/2010/main" val="1427058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https://www.immersivelimit.com/tutorials/create-coco-annotations-from-scratch</a:t>
            </a:r>
            <a:endParaRPr lang="en-GB" dirty="0"/>
          </a:p>
        </p:txBody>
      </p:sp>
    </p:spTree>
    <p:extLst>
      <p:ext uri="{BB962C8B-B14F-4D97-AF65-F5344CB8AC3E}">
        <p14:creationId xmlns:p14="http://schemas.microsoft.com/office/powerpoint/2010/main" val="628271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Paste links inside chat and add QR codes to screen once available</a:t>
            </a:r>
          </a:p>
          <a:p>
            <a:endParaRPr lang="en-US" dirty="0"/>
          </a:p>
          <a:p>
            <a:r>
              <a:rPr lang="en-US" dirty="0"/>
              <a:t>[16 mins]</a:t>
            </a:r>
            <a:endParaRPr lang="en-GB" dirty="0"/>
          </a:p>
        </p:txBody>
      </p:sp>
    </p:spTree>
    <p:extLst>
      <p:ext uri="{BB962C8B-B14F-4D97-AF65-F5344CB8AC3E}">
        <p14:creationId xmlns:p14="http://schemas.microsoft.com/office/powerpoint/2010/main" val="363528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how to annotate images using both software, and see the end results (XML files)</a:t>
            </a:r>
          </a:p>
          <a:p>
            <a:r>
              <a:rPr lang="en-US" dirty="0"/>
              <a:t>Then use the scripts to convert to COCO format, and then show the json file to see the format more clearly</a:t>
            </a:r>
          </a:p>
          <a:p>
            <a:endParaRPr lang="en-US" dirty="0"/>
          </a:p>
          <a:p>
            <a:r>
              <a:rPr lang="en-US" dirty="0"/>
              <a:t>[15 mins]</a:t>
            </a:r>
            <a:endParaRPr lang="en-GB" dirty="0"/>
          </a:p>
        </p:txBody>
      </p:sp>
    </p:spTree>
    <p:extLst>
      <p:ext uri="{BB962C8B-B14F-4D97-AF65-F5344CB8AC3E}">
        <p14:creationId xmlns:p14="http://schemas.microsoft.com/office/powerpoint/2010/main" val="2880648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Adapted from: https://towardsdatascience.com/map-mean-average-precision-might-confuse-you-5956f1bfa9e2</a:t>
            </a:r>
            <a:endParaRPr lang="en-GB" dirty="0"/>
          </a:p>
        </p:txBody>
      </p:sp>
    </p:spTree>
    <p:extLst>
      <p:ext uri="{BB962C8B-B14F-4D97-AF65-F5344CB8AC3E}">
        <p14:creationId xmlns:p14="http://schemas.microsoft.com/office/powerpoint/2010/main" val="5471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543963"/>
            <a:ext cx="3714900" cy="64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478925"/>
            <a:ext cx="16509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279625"/>
            <a:ext cx="4561200" cy="39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360375" y="1433050"/>
            <a:ext cx="17253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4021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77" r:id="rId6"/>
    <p:sldLayoutId id="2147483678" r:id="rId7"/>
    <p:sldLayoutId id="214748367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zutalin/labelIm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s://github.com/wkentaro/labelm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pyesonekyaw/"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ctrTitle"/>
          </p:nvPr>
        </p:nvSpPr>
        <p:spPr>
          <a:xfrm>
            <a:off x="0" y="1324500"/>
            <a:ext cx="9144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i="0" dirty="0">
                <a:effectLst/>
              </a:rPr>
              <a:t>Object Detection &amp; Image Segmentation with </a:t>
            </a:r>
            <a:br>
              <a:rPr lang="en-US" sz="4000" i="0" dirty="0">
                <a:effectLst/>
              </a:rPr>
            </a:br>
            <a:endParaRPr sz="4000" dirty="0"/>
          </a:p>
        </p:txBody>
      </p:sp>
      <p:pic>
        <p:nvPicPr>
          <p:cNvPr id="4" name="Google Shape;71;p2">
            <a:extLst>
              <a:ext uri="{FF2B5EF4-FFF2-40B4-BE49-F238E27FC236}">
                <a16:creationId xmlns:a16="http://schemas.microsoft.com/office/drawing/2014/main" id="{BE74AEB7-8F81-4511-AD4D-76545B4253D5}"/>
              </a:ext>
            </a:extLst>
          </p:cNvPr>
          <p:cNvPicPr preferRelativeResize="0"/>
          <p:nvPr/>
        </p:nvPicPr>
        <p:blipFill rotWithShape="1">
          <a:blip r:embed="rId3">
            <a:alphaModFix/>
          </a:blip>
          <a:srcRect l="21043" t="39737" r="20582" b="38781"/>
          <a:stretch/>
        </p:blipFill>
        <p:spPr>
          <a:xfrm>
            <a:off x="3705744" y="3565920"/>
            <a:ext cx="1732509" cy="850000"/>
          </a:xfrm>
          <a:prstGeom prst="rect">
            <a:avLst/>
          </a:prstGeom>
          <a:noFill/>
          <a:ln>
            <a:noFill/>
          </a:ln>
        </p:spPr>
      </p:pic>
      <p:pic>
        <p:nvPicPr>
          <p:cNvPr id="5" name="Graphic 4">
            <a:extLst>
              <a:ext uri="{FF2B5EF4-FFF2-40B4-BE49-F238E27FC236}">
                <a16:creationId xmlns:a16="http://schemas.microsoft.com/office/drawing/2014/main" id="{8B58FE9E-5B1E-4A37-8402-2CB1B1A1B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4456" y="2571750"/>
            <a:ext cx="4115087" cy="756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2E2D-14EF-4696-897B-28309E0DB99B}"/>
              </a:ext>
            </a:extLst>
          </p:cNvPr>
          <p:cNvSpPr>
            <a:spLocks noGrp="1"/>
          </p:cNvSpPr>
          <p:nvPr>
            <p:ph type="ctrTitle"/>
          </p:nvPr>
        </p:nvSpPr>
        <p:spPr/>
        <p:txBody>
          <a:bodyPr/>
          <a:lstStyle/>
          <a:p>
            <a:r>
              <a:rPr lang="en-US" sz="4400" dirty="0"/>
              <a:t>Dataset Formats</a:t>
            </a:r>
            <a:br>
              <a:rPr lang="en-US" sz="4400" dirty="0"/>
            </a:br>
            <a:r>
              <a:rPr lang="en-US" sz="4400" dirty="0"/>
              <a:t>&amp; </a:t>
            </a:r>
            <a:br>
              <a:rPr lang="en-US" sz="4400" dirty="0"/>
            </a:br>
            <a:r>
              <a:rPr lang="en-US" sz="4400" dirty="0"/>
              <a:t>Annotation Tools</a:t>
            </a:r>
            <a:endParaRPr lang="en-GB" sz="4400" dirty="0"/>
          </a:p>
        </p:txBody>
      </p:sp>
      <p:sp>
        <p:nvSpPr>
          <p:cNvPr id="3" name="Subtitle 2">
            <a:extLst>
              <a:ext uri="{FF2B5EF4-FFF2-40B4-BE49-F238E27FC236}">
                <a16:creationId xmlns:a16="http://schemas.microsoft.com/office/drawing/2014/main" id="{FCB72466-4239-4E40-84D7-E8040BEDC44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4496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9205-525C-4B8F-936A-810D9F7A615D}"/>
              </a:ext>
            </a:extLst>
          </p:cNvPr>
          <p:cNvSpPr>
            <a:spLocks noGrp="1"/>
          </p:cNvSpPr>
          <p:nvPr>
            <p:ph type="title"/>
          </p:nvPr>
        </p:nvSpPr>
        <p:spPr>
          <a:xfrm>
            <a:off x="713224" y="445025"/>
            <a:ext cx="7157649" cy="572700"/>
          </a:xfrm>
        </p:spPr>
        <p:txBody>
          <a:bodyPr/>
          <a:lstStyle/>
          <a:p>
            <a:r>
              <a:rPr lang="en-US" dirty="0"/>
              <a:t>Dataset Formats for Computer Vision Tasks</a:t>
            </a:r>
            <a:endParaRPr lang="en-GB" dirty="0"/>
          </a:p>
        </p:txBody>
      </p:sp>
      <p:sp>
        <p:nvSpPr>
          <p:cNvPr id="3" name="Text Placeholder 2">
            <a:extLst>
              <a:ext uri="{FF2B5EF4-FFF2-40B4-BE49-F238E27FC236}">
                <a16:creationId xmlns:a16="http://schemas.microsoft.com/office/drawing/2014/main" id="{EFA24AB4-B267-44E5-87FE-C46A66923D8B}"/>
              </a:ext>
            </a:extLst>
          </p:cNvPr>
          <p:cNvSpPr>
            <a:spLocks noGrp="1"/>
          </p:cNvSpPr>
          <p:nvPr>
            <p:ph type="body" idx="1"/>
          </p:nvPr>
        </p:nvSpPr>
        <p:spPr>
          <a:xfrm>
            <a:off x="713224" y="1111147"/>
            <a:ext cx="7717500" cy="3295800"/>
          </a:xfrm>
        </p:spPr>
        <p:txBody>
          <a:bodyPr/>
          <a:lstStyle/>
          <a:p>
            <a:pPr algn="just"/>
            <a:r>
              <a:rPr lang="en-US" sz="1600" dirty="0"/>
              <a:t>Beyond classification, tasks like object detection and image segmentation require labels to be more than just a class	</a:t>
            </a:r>
          </a:p>
          <a:p>
            <a:pPr lvl="1" algn="just"/>
            <a:r>
              <a:rPr lang="en-US" sz="1900" dirty="0"/>
              <a:t>Object detection: Bounding box coordinates</a:t>
            </a:r>
          </a:p>
          <a:p>
            <a:pPr lvl="1" algn="just"/>
            <a:r>
              <a:rPr lang="en-US" sz="1900" dirty="0"/>
              <a:t>Segmentation: Point coordinates for the polygon</a:t>
            </a:r>
          </a:p>
        </p:txBody>
      </p:sp>
      <p:pic>
        <p:nvPicPr>
          <p:cNvPr id="5" name="Picture 4" descr="A picture containing reptile, plant&#10;&#10;Description automatically generated">
            <a:extLst>
              <a:ext uri="{FF2B5EF4-FFF2-40B4-BE49-F238E27FC236}">
                <a16:creationId xmlns:a16="http://schemas.microsoft.com/office/drawing/2014/main" id="{4546A645-73AE-4477-BE93-0701CF4A364B}"/>
              </a:ext>
            </a:extLst>
          </p:cNvPr>
          <p:cNvPicPr>
            <a:picLocks noChangeAspect="1"/>
          </p:cNvPicPr>
          <p:nvPr/>
        </p:nvPicPr>
        <p:blipFill>
          <a:blip r:embed="rId2"/>
          <a:stretch>
            <a:fillRect/>
          </a:stretch>
        </p:blipFill>
        <p:spPr>
          <a:xfrm>
            <a:off x="2063723" y="2370801"/>
            <a:ext cx="2388702" cy="2399446"/>
          </a:xfrm>
          <a:prstGeom prst="rect">
            <a:avLst/>
          </a:prstGeom>
        </p:spPr>
      </p:pic>
      <p:pic>
        <p:nvPicPr>
          <p:cNvPr id="7" name="Picture 6" descr="A group of carved pumpkins&#10;&#10;Description automatically generated with medium confidence">
            <a:extLst>
              <a:ext uri="{FF2B5EF4-FFF2-40B4-BE49-F238E27FC236}">
                <a16:creationId xmlns:a16="http://schemas.microsoft.com/office/drawing/2014/main" id="{DE46F1C8-0808-4A83-8F36-97B0E4A14CFA}"/>
              </a:ext>
            </a:extLst>
          </p:cNvPr>
          <p:cNvPicPr>
            <a:picLocks noChangeAspect="1"/>
          </p:cNvPicPr>
          <p:nvPr/>
        </p:nvPicPr>
        <p:blipFill>
          <a:blip r:embed="rId3"/>
          <a:stretch>
            <a:fillRect/>
          </a:stretch>
        </p:blipFill>
        <p:spPr>
          <a:xfrm>
            <a:off x="4998109" y="2370801"/>
            <a:ext cx="2609824" cy="2399446"/>
          </a:xfrm>
          <a:prstGeom prst="rect">
            <a:avLst/>
          </a:prstGeom>
        </p:spPr>
      </p:pic>
    </p:spTree>
    <p:extLst>
      <p:ext uri="{BB962C8B-B14F-4D97-AF65-F5344CB8AC3E}">
        <p14:creationId xmlns:p14="http://schemas.microsoft.com/office/powerpoint/2010/main" val="427614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BDDB-D51F-4B1F-A611-61B60329FB87}"/>
              </a:ext>
            </a:extLst>
          </p:cNvPr>
          <p:cNvSpPr>
            <a:spLocks noGrp="1"/>
          </p:cNvSpPr>
          <p:nvPr>
            <p:ph type="title"/>
          </p:nvPr>
        </p:nvSpPr>
        <p:spPr/>
        <p:txBody>
          <a:bodyPr/>
          <a:lstStyle/>
          <a:p>
            <a:r>
              <a:rPr lang="en-US" dirty="0"/>
              <a:t>How to annotate data</a:t>
            </a:r>
            <a:endParaRPr lang="en-GB" dirty="0"/>
          </a:p>
        </p:txBody>
      </p:sp>
      <p:sp>
        <p:nvSpPr>
          <p:cNvPr id="3" name="Text Placeholder 2">
            <a:extLst>
              <a:ext uri="{FF2B5EF4-FFF2-40B4-BE49-F238E27FC236}">
                <a16:creationId xmlns:a16="http://schemas.microsoft.com/office/drawing/2014/main" id="{B85A4FCE-1C24-4FF0-B3DD-42FBE5BE07B6}"/>
              </a:ext>
            </a:extLst>
          </p:cNvPr>
          <p:cNvSpPr>
            <a:spLocks noGrp="1"/>
          </p:cNvSpPr>
          <p:nvPr>
            <p:ph type="body" idx="1"/>
          </p:nvPr>
        </p:nvSpPr>
        <p:spPr>
          <a:xfrm>
            <a:off x="713275" y="1188519"/>
            <a:ext cx="7717500" cy="3295800"/>
          </a:xfrm>
        </p:spPr>
        <p:txBody>
          <a:bodyPr/>
          <a:lstStyle/>
          <a:p>
            <a:r>
              <a:rPr lang="en-US" sz="1400" dirty="0"/>
              <a:t>Using specialized software!</a:t>
            </a:r>
          </a:p>
          <a:p>
            <a:r>
              <a:rPr lang="en-US" sz="1400" dirty="0"/>
              <a:t>Most are open source</a:t>
            </a:r>
          </a:p>
          <a:p>
            <a:r>
              <a:rPr lang="en-US" sz="1400" dirty="0"/>
              <a:t>We will explore two of the more popular ones today:</a:t>
            </a:r>
          </a:p>
          <a:p>
            <a:pPr lvl="1"/>
            <a:r>
              <a:rPr lang="en-US" sz="1800" dirty="0">
                <a:hlinkClick r:id="rId3"/>
              </a:rPr>
              <a:t>LabelImg</a:t>
            </a:r>
            <a:r>
              <a:rPr lang="en-US" sz="1800" dirty="0"/>
              <a:t> (Object detection)</a:t>
            </a:r>
          </a:p>
          <a:p>
            <a:pPr lvl="1"/>
            <a:r>
              <a:rPr lang="en-US" sz="1800" dirty="0">
                <a:hlinkClick r:id="rId4"/>
              </a:rPr>
              <a:t>LabelMe</a:t>
            </a:r>
            <a:r>
              <a:rPr lang="en-US" sz="1800" dirty="0"/>
              <a:t> (Segmentation)</a:t>
            </a:r>
            <a:endParaRPr lang="en-GB" sz="1800" dirty="0"/>
          </a:p>
        </p:txBody>
      </p:sp>
      <p:pic>
        <p:nvPicPr>
          <p:cNvPr id="2050" name="Picture 2">
            <a:extLst>
              <a:ext uri="{FF2B5EF4-FFF2-40B4-BE49-F238E27FC236}">
                <a16:creationId xmlns:a16="http://schemas.microsoft.com/office/drawing/2014/main" id="{9A588BDB-021E-4494-8031-C35F3DC32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25" y="2635055"/>
            <a:ext cx="3482388" cy="2128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mo Image">
            <a:extLst>
              <a:ext uri="{FF2B5EF4-FFF2-40B4-BE49-F238E27FC236}">
                <a16:creationId xmlns:a16="http://schemas.microsoft.com/office/drawing/2014/main" id="{FB537FB0-EE65-4C76-ABB1-1A616360C0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431" y="2635055"/>
            <a:ext cx="4241784" cy="212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2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216C-73DF-411A-9919-5D14A8DFCEF7}"/>
              </a:ext>
            </a:extLst>
          </p:cNvPr>
          <p:cNvSpPr>
            <a:spLocks noGrp="1"/>
          </p:cNvSpPr>
          <p:nvPr>
            <p:ph type="title"/>
          </p:nvPr>
        </p:nvSpPr>
        <p:spPr/>
        <p:txBody>
          <a:bodyPr/>
          <a:lstStyle/>
          <a:p>
            <a:r>
              <a:rPr lang="en-US" dirty="0"/>
              <a:t>COCO Format</a:t>
            </a:r>
            <a:endParaRPr lang="en-GB" dirty="0"/>
          </a:p>
        </p:txBody>
      </p:sp>
      <p:sp>
        <p:nvSpPr>
          <p:cNvPr id="3" name="Text Placeholder 2">
            <a:extLst>
              <a:ext uri="{FF2B5EF4-FFF2-40B4-BE49-F238E27FC236}">
                <a16:creationId xmlns:a16="http://schemas.microsoft.com/office/drawing/2014/main" id="{165EA2CA-7B3D-4547-855D-F3F1C621A84D}"/>
              </a:ext>
            </a:extLst>
          </p:cNvPr>
          <p:cNvSpPr>
            <a:spLocks noGrp="1"/>
          </p:cNvSpPr>
          <p:nvPr>
            <p:ph type="body" idx="1"/>
          </p:nvPr>
        </p:nvSpPr>
        <p:spPr>
          <a:xfrm>
            <a:off x="4986997" y="1097079"/>
            <a:ext cx="3974122" cy="3295800"/>
          </a:xfrm>
        </p:spPr>
        <p:txBody>
          <a:bodyPr/>
          <a:lstStyle/>
          <a:p>
            <a:r>
              <a:rPr lang="en-US" sz="1400" dirty="0"/>
              <a:t>A single JSON file</a:t>
            </a:r>
          </a:p>
          <a:p>
            <a:r>
              <a:rPr lang="en-US" sz="1400" dirty="0"/>
              <a:t>Contains all annotations for all objects in all images</a:t>
            </a:r>
          </a:p>
          <a:p>
            <a:r>
              <a:rPr lang="en-US" sz="1400" dirty="0"/>
              <a:t>3 main sections:</a:t>
            </a:r>
          </a:p>
          <a:p>
            <a:pPr lvl="1"/>
            <a:r>
              <a:rPr lang="en-US" sz="1800" dirty="0"/>
              <a:t>Images</a:t>
            </a:r>
          </a:p>
          <a:p>
            <a:pPr lvl="1"/>
            <a:r>
              <a:rPr lang="en-US" sz="1800" dirty="0"/>
              <a:t>Annotations</a:t>
            </a:r>
          </a:p>
          <a:p>
            <a:pPr lvl="1"/>
            <a:r>
              <a:rPr lang="en-US" sz="1800" dirty="0"/>
              <a:t>Categories</a:t>
            </a:r>
          </a:p>
          <a:p>
            <a:endParaRPr lang="en-US" sz="1400" dirty="0"/>
          </a:p>
          <a:p>
            <a:endParaRPr lang="en-GB" sz="1400" dirty="0"/>
          </a:p>
        </p:txBody>
      </p:sp>
      <p:pic>
        <p:nvPicPr>
          <p:cNvPr id="1026" name="Picture 2" descr="Create COCO Annotations From Scratch — Immersive Limit">
            <a:extLst>
              <a:ext uri="{FF2B5EF4-FFF2-40B4-BE49-F238E27FC236}">
                <a16:creationId xmlns:a16="http://schemas.microsoft.com/office/drawing/2014/main" id="{468F055A-4149-40BC-AE23-5BEFE27CB9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03"/>
          <a:stretch/>
        </p:blipFill>
        <p:spPr bwMode="auto">
          <a:xfrm>
            <a:off x="491193" y="1097079"/>
            <a:ext cx="4438357" cy="19147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4A02A6-AF48-46B5-9263-F93ACCBAA64C}"/>
              </a:ext>
            </a:extLst>
          </p:cNvPr>
          <p:cNvSpPr txBox="1"/>
          <p:nvPr/>
        </p:nvSpPr>
        <p:spPr>
          <a:xfrm>
            <a:off x="0" y="3187723"/>
            <a:ext cx="9144000" cy="1615827"/>
          </a:xfrm>
          <a:prstGeom prst="rect">
            <a:avLst/>
          </a:prstGeom>
          <a:noFill/>
        </p:spPr>
        <p:txBody>
          <a:bodyPr wrap="square">
            <a:spAutoFit/>
          </a:bodyPr>
          <a:lstStyle/>
          <a:p>
            <a:r>
              <a:rPr lang="en-GB" sz="1100" b="0" i="0" dirty="0">
                <a:solidFill>
                  <a:schemeClr val="tx1"/>
                </a:solidFill>
                <a:effectLst/>
                <a:latin typeface="Consolas" panose="020B0609020204030204" pitchFamily="49" charset="0"/>
              </a:rPr>
              <a:t>"images": [ {"id": 242287, "width": 426, "height": 640, "</a:t>
            </a:r>
            <a:r>
              <a:rPr lang="en-GB" sz="1100" b="0" i="0" dirty="0" err="1">
                <a:solidFill>
                  <a:schemeClr val="tx1"/>
                </a:solidFill>
                <a:effectLst/>
                <a:latin typeface="Consolas" panose="020B0609020204030204" pitchFamily="49" charset="0"/>
              </a:rPr>
              <a:t>file_name</a:t>
            </a:r>
            <a:r>
              <a:rPr lang="en-GB" sz="1100" b="0" i="0" dirty="0">
                <a:solidFill>
                  <a:schemeClr val="tx1"/>
                </a:solidFill>
                <a:effectLst/>
                <a:latin typeface="Consolas" panose="020B0609020204030204" pitchFamily="49" charset="0"/>
              </a:rPr>
              <a:t>": "xxx.jpg"}, {"id": 245915, "width": 640, "height": 480, "</a:t>
            </a:r>
            <a:r>
              <a:rPr lang="en-GB" sz="1100" b="0" i="0" dirty="0" err="1">
                <a:solidFill>
                  <a:schemeClr val="tx1"/>
                </a:solidFill>
                <a:effectLst/>
                <a:latin typeface="Consolas" panose="020B0609020204030204" pitchFamily="49" charset="0"/>
              </a:rPr>
              <a:t>file_name</a:t>
            </a:r>
            <a:r>
              <a:rPr lang="en-GB" sz="1100" b="0" i="0" dirty="0">
                <a:solidFill>
                  <a:schemeClr val="tx1"/>
                </a:solidFill>
                <a:effectLst/>
                <a:latin typeface="Consolas" panose="020B0609020204030204" pitchFamily="49" charset="0"/>
              </a:rPr>
              <a:t>": "nnnn.jpg"} ] </a:t>
            </a:r>
          </a:p>
          <a:p>
            <a:endParaRPr lang="en-GB" sz="1100" b="0" i="0" dirty="0">
              <a:solidFill>
                <a:schemeClr val="tx1"/>
              </a:solidFill>
              <a:effectLst/>
              <a:latin typeface="Consolas" panose="020B0609020204030204" pitchFamily="49" charset="0"/>
            </a:endParaRPr>
          </a:p>
          <a:p>
            <a:r>
              <a:rPr lang="en-GB" sz="1100" b="0" i="0" dirty="0">
                <a:solidFill>
                  <a:schemeClr val="tx1"/>
                </a:solidFill>
                <a:effectLst/>
                <a:latin typeface="Consolas" panose="020B0609020204030204" pitchFamily="49" charset="0"/>
              </a:rPr>
              <a:t>"annotations": [ {"id": 125686, "</a:t>
            </a:r>
            <a:r>
              <a:rPr lang="en-GB" sz="1100" b="0" i="0" dirty="0" err="1">
                <a:solidFill>
                  <a:schemeClr val="tx1"/>
                </a:solidFill>
                <a:effectLst/>
                <a:latin typeface="Consolas" panose="020B0609020204030204" pitchFamily="49" charset="0"/>
              </a:rPr>
              <a:t>category_id</a:t>
            </a:r>
            <a:r>
              <a:rPr lang="en-GB" sz="1100" b="0" i="0" dirty="0">
                <a:solidFill>
                  <a:schemeClr val="tx1"/>
                </a:solidFill>
                <a:effectLst/>
                <a:latin typeface="Consolas" panose="020B0609020204030204" pitchFamily="49" charset="0"/>
              </a:rPr>
              <a:t>": 0, "</a:t>
            </a:r>
            <a:r>
              <a:rPr lang="en-GB" sz="1100" b="0" i="0" dirty="0" err="1">
                <a:solidFill>
                  <a:schemeClr val="tx1"/>
                </a:solidFill>
                <a:effectLst/>
                <a:latin typeface="Consolas" panose="020B0609020204030204" pitchFamily="49" charset="0"/>
              </a:rPr>
              <a:t>iscrowd</a:t>
            </a:r>
            <a:r>
              <a:rPr lang="en-GB" sz="1100" b="0" i="0" dirty="0">
                <a:solidFill>
                  <a:schemeClr val="tx1"/>
                </a:solidFill>
                <a:effectLst/>
                <a:latin typeface="Consolas" panose="020B0609020204030204" pitchFamily="49" charset="0"/>
              </a:rPr>
              <a:t>": 0, "segmentation": [[164.81, 417.51,......167.55, 410.64]], "</a:t>
            </a:r>
            <a:r>
              <a:rPr lang="en-GB" sz="1100" b="0" i="0" dirty="0" err="1">
                <a:solidFill>
                  <a:schemeClr val="tx1"/>
                </a:solidFill>
                <a:effectLst/>
                <a:latin typeface="Consolas" panose="020B0609020204030204" pitchFamily="49" charset="0"/>
              </a:rPr>
              <a:t>image_id</a:t>
            </a:r>
            <a:r>
              <a:rPr lang="en-GB" sz="1100" b="0" i="0" dirty="0">
                <a:solidFill>
                  <a:schemeClr val="tx1"/>
                </a:solidFill>
                <a:effectLst/>
                <a:latin typeface="Consolas" panose="020B0609020204030204" pitchFamily="49" charset="0"/>
              </a:rPr>
              <a:t>": 242287, "area": 42061.80340000001, "</a:t>
            </a:r>
            <a:r>
              <a:rPr lang="en-GB" sz="1100" b="0" i="0" dirty="0" err="1">
                <a:solidFill>
                  <a:schemeClr val="tx1"/>
                </a:solidFill>
                <a:effectLst/>
                <a:latin typeface="Consolas" panose="020B0609020204030204" pitchFamily="49" charset="0"/>
              </a:rPr>
              <a:t>bbox</a:t>
            </a:r>
            <a:r>
              <a:rPr lang="en-GB" sz="1100" b="0" i="0" dirty="0">
                <a:solidFill>
                  <a:schemeClr val="tx1"/>
                </a:solidFill>
                <a:effectLst/>
                <a:latin typeface="Consolas" panose="020B0609020204030204" pitchFamily="49" charset="0"/>
              </a:rPr>
              <a:t>": [19.23, 383.18, 314.5, 244.46]}, </a:t>
            </a:r>
          </a:p>
          <a:p>
            <a:r>
              <a:rPr lang="en-GB" sz="1100" b="0" i="0" dirty="0">
                <a:solidFill>
                  <a:schemeClr val="tx1"/>
                </a:solidFill>
                <a:effectLst/>
                <a:latin typeface="Consolas" panose="020B0609020204030204" pitchFamily="49" charset="0"/>
              </a:rPr>
              <a:t>{"id": 1409619, "</a:t>
            </a:r>
            <a:r>
              <a:rPr lang="en-GB" sz="1100" b="0" i="0" dirty="0" err="1">
                <a:solidFill>
                  <a:schemeClr val="tx1"/>
                </a:solidFill>
                <a:effectLst/>
                <a:latin typeface="Consolas" panose="020B0609020204030204" pitchFamily="49" charset="0"/>
              </a:rPr>
              <a:t>category_id</a:t>
            </a:r>
            <a:r>
              <a:rPr lang="en-GB" sz="1100" b="0" i="0" dirty="0">
                <a:solidFill>
                  <a:schemeClr val="tx1"/>
                </a:solidFill>
                <a:effectLst/>
                <a:latin typeface="Consolas" panose="020B0609020204030204" pitchFamily="49" charset="0"/>
              </a:rPr>
              <a:t>": 0, "</a:t>
            </a:r>
            <a:r>
              <a:rPr lang="en-GB" sz="1100" b="0" i="0" dirty="0" err="1">
                <a:solidFill>
                  <a:schemeClr val="tx1"/>
                </a:solidFill>
                <a:effectLst/>
                <a:latin typeface="Consolas" panose="020B0609020204030204" pitchFamily="49" charset="0"/>
              </a:rPr>
              <a:t>iscrowd</a:t>
            </a:r>
            <a:r>
              <a:rPr lang="en-GB" sz="1100" b="0" i="0" dirty="0">
                <a:solidFill>
                  <a:schemeClr val="tx1"/>
                </a:solidFill>
                <a:effectLst/>
                <a:latin typeface="Consolas" panose="020B0609020204030204" pitchFamily="49" charset="0"/>
              </a:rPr>
              <a:t>": 0, "segmentation": [[376.81, 238.8,........382.74, 241.17]], "</a:t>
            </a:r>
            <a:r>
              <a:rPr lang="en-GB" sz="1100" b="0" i="0" dirty="0" err="1">
                <a:solidFill>
                  <a:schemeClr val="tx1"/>
                </a:solidFill>
                <a:effectLst/>
                <a:latin typeface="Consolas" panose="020B0609020204030204" pitchFamily="49" charset="0"/>
              </a:rPr>
              <a:t>image_id</a:t>
            </a:r>
            <a:r>
              <a:rPr lang="en-GB" sz="1100" b="0" i="0" dirty="0">
                <a:solidFill>
                  <a:schemeClr val="tx1"/>
                </a:solidFill>
                <a:effectLst/>
                <a:latin typeface="Consolas" panose="020B0609020204030204" pitchFamily="49" charset="0"/>
              </a:rPr>
              <a:t>": 245915, "area": 3556.2197000000015, "</a:t>
            </a:r>
            <a:r>
              <a:rPr lang="en-GB" sz="1100" b="0" i="0" dirty="0" err="1">
                <a:solidFill>
                  <a:schemeClr val="tx1"/>
                </a:solidFill>
                <a:effectLst/>
                <a:latin typeface="Consolas" panose="020B0609020204030204" pitchFamily="49" charset="0"/>
              </a:rPr>
              <a:t>bbox</a:t>
            </a:r>
            <a:r>
              <a:rPr lang="en-GB" sz="1100" b="0" i="0" dirty="0">
                <a:solidFill>
                  <a:schemeClr val="tx1"/>
                </a:solidFill>
                <a:effectLst/>
                <a:latin typeface="Consolas" panose="020B0609020204030204" pitchFamily="49" charset="0"/>
              </a:rPr>
              <a:t>": [399, 251, 155, 101]}] </a:t>
            </a:r>
          </a:p>
          <a:p>
            <a:endParaRPr lang="en-GB" sz="1100" b="0" i="0" dirty="0">
              <a:solidFill>
                <a:schemeClr val="tx1"/>
              </a:solidFill>
              <a:effectLst/>
              <a:latin typeface="Consolas" panose="020B0609020204030204" pitchFamily="49" charset="0"/>
            </a:endParaRPr>
          </a:p>
          <a:p>
            <a:r>
              <a:rPr lang="en-GB" sz="1100" b="0" i="0" dirty="0">
                <a:solidFill>
                  <a:schemeClr val="tx1"/>
                </a:solidFill>
                <a:effectLst/>
                <a:latin typeface="Consolas" panose="020B0609020204030204" pitchFamily="49" charset="0"/>
              </a:rPr>
              <a:t>"categories": [ {"id": 0,"name": "echo"}, {"id": 1,"name": "echo dot"} ]</a:t>
            </a:r>
          </a:p>
        </p:txBody>
      </p:sp>
    </p:spTree>
    <p:extLst>
      <p:ext uri="{BB962C8B-B14F-4D97-AF65-F5344CB8AC3E}">
        <p14:creationId xmlns:p14="http://schemas.microsoft.com/office/powerpoint/2010/main" val="3487121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1D848-3633-41F8-9002-07F6C2101851}"/>
              </a:ext>
            </a:extLst>
          </p:cNvPr>
          <p:cNvSpPr>
            <a:spLocks noGrp="1"/>
          </p:cNvSpPr>
          <p:nvPr>
            <p:ph type="title"/>
          </p:nvPr>
        </p:nvSpPr>
        <p:spPr/>
        <p:txBody>
          <a:bodyPr/>
          <a:lstStyle/>
          <a:p>
            <a:r>
              <a:rPr lang="en-US" dirty="0"/>
              <a:t>Other Dataset Formats</a:t>
            </a:r>
            <a:endParaRPr lang="en-GB" dirty="0"/>
          </a:p>
        </p:txBody>
      </p:sp>
      <p:sp>
        <p:nvSpPr>
          <p:cNvPr id="6" name="Text Placeholder 5">
            <a:extLst>
              <a:ext uri="{FF2B5EF4-FFF2-40B4-BE49-F238E27FC236}">
                <a16:creationId xmlns:a16="http://schemas.microsoft.com/office/drawing/2014/main" id="{C5960A75-CC9E-4777-B27C-9AAA0F692B81}"/>
              </a:ext>
            </a:extLst>
          </p:cNvPr>
          <p:cNvSpPr>
            <a:spLocks noGrp="1"/>
          </p:cNvSpPr>
          <p:nvPr>
            <p:ph type="body" idx="1"/>
          </p:nvPr>
        </p:nvSpPr>
        <p:spPr/>
        <p:txBody>
          <a:bodyPr/>
          <a:lstStyle/>
          <a:p>
            <a:r>
              <a:rPr lang="en-US" sz="1800" dirty="0"/>
              <a:t>YOLO</a:t>
            </a:r>
          </a:p>
          <a:p>
            <a:r>
              <a:rPr lang="en-US" sz="1800" dirty="0"/>
              <a:t>VOC</a:t>
            </a:r>
          </a:p>
          <a:p>
            <a:r>
              <a:rPr lang="en-US" sz="1800" dirty="0"/>
              <a:t>Software-specific formats</a:t>
            </a:r>
          </a:p>
          <a:p>
            <a:endParaRPr lang="en-US" sz="1800" dirty="0"/>
          </a:p>
          <a:p>
            <a:endParaRPr lang="en-US" sz="1800" dirty="0"/>
          </a:p>
          <a:p>
            <a:r>
              <a:rPr lang="en-US" sz="1800" dirty="0"/>
              <a:t>LabelMe saves their own format</a:t>
            </a:r>
          </a:p>
          <a:p>
            <a:r>
              <a:rPr lang="en-US" sz="1800" dirty="0"/>
              <a:t>LabelImg saves in VOC or YOLO format</a:t>
            </a:r>
            <a:endParaRPr lang="en-GB" sz="1800" dirty="0"/>
          </a:p>
        </p:txBody>
      </p:sp>
    </p:spTree>
    <p:extLst>
      <p:ext uri="{BB962C8B-B14F-4D97-AF65-F5344CB8AC3E}">
        <p14:creationId xmlns:p14="http://schemas.microsoft.com/office/powerpoint/2010/main" val="154198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A457-92BC-4722-8228-67D348D6F4C5}"/>
              </a:ext>
            </a:extLst>
          </p:cNvPr>
          <p:cNvSpPr>
            <a:spLocks noGrp="1"/>
          </p:cNvSpPr>
          <p:nvPr>
            <p:ph type="title"/>
          </p:nvPr>
        </p:nvSpPr>
        <p:spPr>
          <a:xfrm>
            <a:off x="713224" y="445025"/>
            <a:ext cx="7389767" cy="572700"/>
          </a:xfrm>
        </p:spPr>
        <p:txBody>
          <a:bodyPr/>
          <a:lstStyle/>
          <a:p>
            <a:r>
              <a:rPr lang="en-US" dirty="0"/>
              <a:t>Let’s download some toy datasets and scripts</a:t>
            </a:r>
            <a:endParaRPr lang="en-GB" dirty="0"/>
          </a:p>
        </p:txBody>
      </p:sp>
      <p:sp>
        <p:nvSpPr>
          <p:cNvPr id="3" name="Text Placeholder 2">
            <a:extLst>
              <a:ext uri="{FF2B5EF4-FFF2-40B4-BE49-F238E27FC236}">
                <a16:creationId xmlns:a16="http://schemas.microsoft.com/office/drawing/2014/main" id="{FC4E3F78-1FE0-436B-B781-893655521F63}"/>
              </a:ext>
            </a:extLst>
          </p:cNvPr>
          <p:cNvSpPr>
            <a:spLocks noGrp="1"/>
          </p:cNvSpPr>
          <p:nvPr>
            <p:ph type="body" idx="1"/>
          </p:nvPr>
        </p:nvSpPr>
        <p:spPr>
          <a:xfrm>
            <a:off x="713224" y="1017725"/>
            <a:ext cx="7717500" cy="3295800"/>
          </a:xfrm>
        </p:spPr>
        <p:txBody>
          <a:bodyPr/>
          <a:lstStyle/>
          <a:p>
            <a:pPr>
              <a:buFont typeface="+mj-lt"/>
              <a:buAutoNum type="arabicPeriod"/>
            </a:pPr>
            <a:r>
              <a:rPr lang="en-US" sz="2400" dirty="0"/>
              <a:t>Wheat head dataset</a:t>
            </a:r>
          </a:p>
          <a:p>
            <a:pPr>
              <a:buFont typeface="+mj-lt"/>
              <a:buAutoNum type="arabicPeriod"/>
            </a:pPr>
            <a:r>
              <a:rPr lang="en-US" sz="2400" dirty="0"/>
              <a:t>Tomato dataset</a:t>
            </a:r>
            <a:endParaRPr lang="en-GB" sz="2400" dirty="0"/>
          </a:p>
        </p:txBody>
      </p:sp>
      <p:pic>
        <p:nvPicPr>
          <p:cNvPr id="4" name="Picture 3" descr="A picture containing reptile, plant&#10;&#10;Description automatically generated">
            <a:extLst>
              <a:ext uri="{FF2B5EF4-FFF2-40B4-BE49-F238E27FC236}">
                <a16:creationId xmlns:a16="http://schemas.microsoft.com/office/drawing/2014/main" id="{6219A614-FB76-4B3D-956C-41B114191BE7}"/>
              </a:ext>
            </a:extLst>
          </p:cNvPr>
          <p:cNvPicPr>
            <a:picLocks noChangeAspect="1"/>
          </p:cNvPicPr>
          <p:nvPr/>
        </p:nvPicPr>
        <p:blipFill>
          <a:blip r:embed="rId3"/>
          <a:stretch>
            <a:fillRect/>
          </a:stretch>
        </p:blipFill>
        <p:spPr>
          <a:xfrm>
            <a:off x="2080478" y="1850297"/>
            <a:ext cx="2388702" cy="2399446"/>
          </a:xfrm>
          <a:prstGeom prst="rect">
            <a:avLst/>
          </a:prstGeom>
        </p:spPr>
      </p:pic>
      <p:pic>
        <p:nvPicPr>
          <p:cNvPr id="5" name="Picture 4" descr="A group of carved pumpkins&#10;&#10;Description automatically generated with medium confidence">
            <a:extLst>
              <a:ext uri="{FF2B5EF4-FFF2-40B4-BE49-F238E27FC236}">
                <a16:creationId xmlns:a16="http://schemas.microsoft.com/office/drawing/2014/main" id="{5438D310-AF50-46BF-B98A-83998241D7DC}"/>
              </a:ext>
            </a:extLst>
          </p:cNvPr>
          <p:cNvPicPr>
            <a:picLocks noChangeAspect="1"/>
          </p:cNvPicPr>
          <p:nvPr/>
        </p:nvPicPr>
        <p:blipFill>
          <a:blip r:embed="rId4"/>
          <a:stretch>
            <a:fillRect/>
          </a:stretch>
        </p:blipFill>
        <p:spPr>
          <a:xfrm>
            <a:off x="4944525" y="1850297"/>
            <a:ext cx="2609824" cy="2399446"/>
          </a:xfrm>
          <a:prstGeom prst="rect">
            <a:avLst/>
          </a:prstGeom>
        </p:spPr>
      </p:pic>
    </p:spTree>
    <p:extLst>
      <p:ext uri="{BB962C8B-B14F-4D97-AF65-F5344CB8AC3E}">
        <p14:creationId xmlns:p14="http://schemas.microsoft.com/office/powerpoint/2010/main" val="141974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7270AC-A235-4A29-B192-1F760921C11F}"/>
              </a:ext>
            </a:extLst>
          </p:cNvPr>
          <p:cNvSpPr>
            <a:spLocks noGrp="1"/>
          </p:cNvSpPr>
          <p:nvPr>
            <p:ph type="ctrTitle"/>
          </p:nvPr>
        </p:nvSpPr>
        <p:spPr/>
        <p:txBody>
          <a:bodyPr/>
          <a:lstStyle/>
          <a:p>
            <a:r>
              <a:rPr lang="en-US" dirty="0"/>
              <a:t>Live Demo!</a:t>
            </a:r>
            <a:endParaRPr lang="en-GB" dirty="0"/>
          </a:p>
        </p:txBody>
      </p:sp>
      <p:sp>
        <p:nvSpPr>
          <p:cNvPr id="7" name="Subtitle 6">
            <a:extLst>
              <a:ext uri="{FF2B5EF4-FFF2-40B4-BE49-F238E27FC236}">
                <a16:creationId xmlns:a16="http://schemas.microsoft.com/office/drawing/2014/main" id="{6499FB0A-7B96-4D0B-A9E4-39AE3F8AA3F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4270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6B4D-CEEB-4469-BA6A-782E325A3C28}"/>
              </a:ext>
            </a:extLst>
          </p:cNvPr>
          <p:cNvSpPr>
            <a:spLocks noGrp="1"/>
          </p:cNvSpPr>
          <p:nvPr>
            <p:ph type="title"/>
          </p:nvPr>
        </p:nvSpPr>
        <p:spPr>
          <a:xfrm>
            <a:off x="1272997" y="2571750"/>
            <a:ext cx="6598005" cy="648900"/>
          </a:xfrm>
        </p:spPr>
        <p:txBody>
          <a:bodyPr/>
          <a:lstStyle/>
          <a:p>
            <a:r>
              <a:rPr lang="en-US" dirty="0"/>
              <a:t>Mean Average Precision</a:t>
            </a:r>
            <a:endParaRPr lang="en-GB" dirty="0"/>
          </a:p>
        </p:txBody>
      </p:sp>
    </p:spTree>
    <p:extLst>
      <p:ext uri="{BB962C8B-B14F-4D97-AF65-F5344CB8AC3E}">
        <p14:creationId xmlns:p14="http://schemas.microsoft.com/office/powerpoint/2010/main" val="1114491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72B74B-4A5E-4AD2-B711-07FFFE63B741}"/>
              </a:ext>
            </a:extLst>
          </p:cNvPr>
          <p:cNvSpPr>
            <a:spLocks noGrp="1"/>
          </p:cNvSpPr>
          <p:nvPr>
            <p:ph type="title"/>
          </p:nvPr>
        </p:nvSpPr>
        <p:spPr>
          <a:xfrm>
            <a:off x="713224" y="445025"/>
            <a:ext cx="5856387" cy="572700"/>
          </a:xfrm>
        </p:spPr>
        <p:txBody>
          <a:bodyPr/>
          <a:lstStyle/>
          <a:p>
            <a:r>
              <a:rPr lang="en-US" dirty="0"/>
              <a:t>Mean Average Precision (</a:t>
            </a:r>
            <a:r>
              <a:rPr lang="en-US" dirty="0" err="1"/>
              <a:t>mAP</a:t>
            </a:r>
            <a:r>
              <a:rPr lang="en-US" dirty="0"/>
              <a:t>)</a:t>
            </a:r>
            <a:endParaRPr lang="en-GB" dirty="0"/>
          </a:p>
        </p:txBody>
      </p:sp>
      <p:sp>
        <p:nvSpPr>
          <p:cNvPr id="6" name="Text Placeholder 5">
            <a:extLst>
              <a:ext uri="{FF2B5EF4-FFF2-40B4-BE49-F238E27FC236}">
                <a16:creationId xmlns:a16="http://schemas.microsoft.com/office/drawing/2014/main" id="{4CFCA626-4675-48D7-95E9-EED6AC781D5E}"/>
              </a:ext>
            </a:extLst>
          </p:cNvPr>
          <p:cNvSpPr>
            <a:spLocks noGrp="1"/>
          </p:cNvSpPr>
          <p:nvPr>
            <p:ph type="body" idx="1"/>
          </p:nvPr>
        </p:nvSpPr>
        <p:spPr>
          <a:xfrm>
            <a:off x="713249" y="1272925"/>
            <a:ext cx="8400527" cy="3295800"/>
          </a:xfrm>
        </p:spPr>
        <p:txBody>
          <a:bodyPr/>
          <a:lstStyle/>
          <a:p>
            <a:r>
              <a:rPr lang="en-US" sz="1800" dirty="0"/>
              <a:t>Popular evaluation metric used for object detection and segmentation</a:t>
            </a:r>
          </a:p>
          <a:p>
            <a:r>
              <a:rPr lang="en-US" sz="1800" dirty="0"/>
              <a:t>Higher better</a:t>
            </a:r>
          </a:p>
          <a:p>
            <a:r>
              <a:rPr lang="en-US" sz="1800" dirty="0" err="1"/>
              <a:t>mAP</a:t>
            </a:r>
            <a:r>
              <a:rPr lang="en-US" sz="1800" dirty="0"/>
              <a:t> is NOT average of precision values, but precision is still involved</a:t>
            </a:r>
            <a:endParaRPr lang="en-GB" sz="1800" dirty="0"/>
          </a:p>
        </p:txBody>
      </p:sp>
    </p:spTree>
    <p:extLst>
      <p:ext uri="{BB962C8B-B14F-4D97-AF65-F5344CB8AC3E}">
        <p14:creationId xmlns:p14="http://schemas.microsoft.com/office/powerpoint/2010/main" val="61198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3A41-630A-4001-8F67-D27BDC5A2110}"/>
              </a:ext>
            </a:extLst>
          </p:cNvPr>
          <p:cNvSpPr>
            <a:spLocks noGrp="1"/>
          </p:cNvSpPr>
          <p:nvPr>
            <p:ph type="title"/>
          </p:nvPr>
        </p:nvSpPr>
        <p:spPr/>
        <p:txBody>
          <a:bodyPr/>
          <a:lstStyle/>
          <a:p>
            <a:r>
              <a:rPr lang="en-US" dirty="0"/>
              <a:t>Revision: Precision &amp; Recall</a:t>
            </a:r>
            <a:endParaRPr lang="en-GB" dirty="0"/>
          </a:p>
        </p:txBody>
      </p:sp>
      <p:pic>
        <p:nvPicPr>
          <p:cNvPr id="4" name="Picture 4" descr="precision">
            <a:extLst>
              <a:ext uri="{FF2B5EF4-FFF2-40B4-BE49-F238E27FC236}">
                <a16:creationId xmlns:a16="http://schemas.microsoft.com/office/drawing/2014/main" id="{3BDD9C60-B981-4029-A7EF-47EECBAD02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33" r="35969"/>
          <a:stretch/>
        </p:blipFill>
        <p:spPr bwMode="auto">
          <a:xfrm>
            <a:off x="872198" y="1372434"/>
            <a:ext cx="2813538" cy="1400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4C003C-3D8A-4880-BA96-FF5CBA49EDDE}"/>
              </a:ext>
            </a:extLst>
          </p:cNvPr>
          <p:cNvSpPr txBox="1"/>
          <p:nvPr/>
        </p:nvSpPr>
        <p:spPr>
          <a:xfrm>
            <a:off x="4047294" y="1684604"/>
            <a:ext cx="4041630" cy="2308324"/>
          </a:xfrm>
          <a:prstGeom prst="rect">
            <a:avLst/>
          </a:prstGeom>
          <a:noFill/>
        </p:spPr>
        <p:txBody>
          <a:bodyPr wrap="square">
            <a:spAutoFit/>
          </a:bodyPr>
          <a:lstStyle/>
          <a:p>
            <a:pPr algn="l"/>
            <a:r>
              <a:rPr lang="en-US" sz="1800" b="0" dirty="0">
                <a:solidFill>
                  <a:srgbClr val="292929"/>
                </a:solidFill>
                <a:effectLst/>
                <a:latin typeface="Montserrat" panose="00000500000000000000" pitchFamily="2" charset="0"/>
              </a:rPr>
              <a:t>TP = True Positives </a:t>
            </a:r>
            <a:endParaRPr lang="en-US" sz="1800" dirty="0">
              <a:solidFill>
                <a:srgbClr val="292929"/>
              </a:solidFill>
              <a:latin typeface="Montserrat" panose="00000500000000000000" pitchFamily="2" charset="0"/>
            </a:endParaRPr>
          </a:p>
          <a:p>
            <a:pPr marL="285750" lvl="1" indent="-285750">
              <a:buFont typeface="Arial" panose="020B0604020202020204" pitchFamily="34" charset="0"/>
              <a:buChar char="•"/>
            </a:pPr>
            <a:r>
              <a:rPr lang="en-US" sz="1800" b="0" dirty="0">
                <a:solidFill>
                  <a:srgbClr val="292929"/>
                </a:solidFill>
                <a:effectLst/>
                <a:latin typeface="Montserrat" panose="00000500000000000000" pitchFamily="2" charset="0"/>
              </a:rPr>
              <a:t>Correctly predicted as positive</a:t>
            </a:r>
          </a:p>
          <a:p>
            <a:pPr marL="285750" indent="-285750" algn="l">
              <a:buFont typeface="Arial" panose="020B0604020202020204" pitchFamily="34" charset="0"/>
              <a:buChar char="•"/>
            </a:pPr>
            <a:endParaRPr lang="en-US" sz="1800" b="0" dirty="0">
              <a:solidFill>
                <a:srgbClr val="292929"/>
              </a:solidFill>
              <a:effectLst/>
              <a:latin typeface="Montserrat" panose="00000500000000000000" pitchFamily="2" charset="0"/>
            </a:endParaRPr>
          </a:p>
          <a:p>
            <a:pPr algn="l"/>
            <a:r>
              <a:rPr lang="en-US" sz="1800" b="0" dirty="0">
                <a:solidFill>
                  <a:srgbClr val="292929"/>
                </a:solidFill>
                <a:effectLst/>
                <a:latin typeface="Montserrat" panose="00000500000000000000" pitchFamily="2" charset="0"/>
              </a:rPr>
              <a:t>FP = False Positives </a:t>
            </a:r>
          </a:p>
          <a:p>
            <a:pPr marL="285750" indent="-285750" algn="l">
              <a:buFont typeface="Arial" panose="020B0604020202020204" pitchFamily="34" charset="0"/>
              <a:buChar char="•"/>
            </a:pPr>
            <a:r>
              <a:rPr lang="en-US" sz="1800" b="0" dirty="0">
                <a:solidFill>
                  <a:srgbClr val="292929"/>
                </a:solidFill>
                <a:effectLst/>
                <a:latin typeface="Montserrat" panose="00000500000000000000" pitchFamily="2" charset="0"/>
              </a:rPr>
              <a:t>Wrongly predicted as positive</a:t>
            </a:r>
          </a:p>
          <a:p>
            <a:pPr marL="285750" indent="-285750" algn="l">
              <a:buFont typeface="Arial" panose="020B0604020202020204" pitchFamily="34" charset="0"/>
              <a:buChar char="•"/>
            </a:pPr>
            <a:endParaRPr lang="en-US" sz="1800" b="0" dirty="0">
              <a:solidFill>
                <a:srgbClr val="292929"/>
              </a:solidFill>
              <a:effectLst/>
              <a:latin typeface="Montserrat" panose="00000500000000000000" pitchFamily="2" charset="0"/>
            </a:endParaRPr>
          </a:p>
          <a:p>
            <a:pPr algn="l"/>
            <a:r>
              <a:rPr lang="en-US" sz="1800" b="0" dirty="0">
                <a:solidFill>
                  <a:srgbClr val="292929"/>
                </a:solidFill>
                <a:effectLst/>
                <a:latin typeface="Montserrat" panose="00000500000000000000" pitchFamily="2" charset="0"/>
              </a:rPr>
              <a:t>FN = False Negatives </a:t>
            </a:r>
          </a:p>
          <a:p>
            <a:pPr marL="285750" indent="-285750" algn="l">
              <a:buFont typeface="Arial" panose="020B0604020202020204" pitchFamily="34" charset="0"/>
              <a:buChar char="•"/>
            </a:pPr>
            <a:r>
              <a:rPr lang="en-US" sz="1800" b="0" dirty="0">
                <a:solidFill>
                  <a:srgbClr val="292929"/>
                </a:solidFill>
                <a:effectLst/>
                <a:latin typeface="Montserrat" panose="00000500000000000000" pitchFamily="2" charset="0"/>
              </a:rPr>
              <a:t>Wrongly predicted as negative</a:t>
            </a:r>
          </a:p>
        </p:txBody>
      </p:sp>
      <p:pic>
        <p:nvPicPr>
          <p:cNvPr id="5124" name="Picture 4" descr="recall">
            <a:extLst>
              <a:ext uri="{FF2B5EF4-FFF2-40B4-BE49-F238E27FC236}">
                <a16:creationId xmlns:a16="http://schemas.microsoft.com/office/drawing/2014/main" id="{24BEAB7C-2354-4369-8078-64C6A2539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55" r="35547"/>
          <a:stretch/>
        </p:blipFill>
        <p:spPr bwMode="auto">
          <a:xfrm>
            <a:off x="872198" y="2838766"/>
            <a:ext cx="2813538"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3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98528D-8491-4E4B-A2A6-17B32C8A31FE}"/>
              </a:ext>
            </a:extLst>
          </p:cNvPr>
          <p:cNvSpPr>
            <a:spLocks noGrp="1"/>
          </p:cNvSpPr>
          <p:nvPr>
            <p:ph type="title"/>
          </p:nvPr>
        </p:nvSpPr>
        <p:spPr>
          <a:xfrm>
            <a:off x="2423400" y="418131"/>
            <a:ext cx="4297200" cy="572700"/>
          </a:xfrm>
        </p:spPr>
        <p:txBody>
          <a:bodyPr/>
          <a:lstStyle/>
          <a:p>
            <a:pPr algn="ctr"/>
            <a:r>
              <a:rPr lang="en-US" dirty="0"/>
              <a:t>Who am I?</a:t>
            </a:r>
            <a:endParaRPr lang="en-GB" dirty="0"/>
          </a:p>
        </p:txBody>
      </p:sp>
      <p:pic>
        <p:nvPicPr>
          <p:cNvPr id="9" name="Picture 8" descr="A picture containing person&#10;&#10;Description automatically generated">
            <a:extLst>
              <a:ext uri="{FF2B5EF4-FFF2-40B4-BE49-F238E27FC236}">
                <a16:creationId xmlns:a16="http://schemas.microsoft.com/office/drawing/2014/main" id="{5CFA9BE5-95DB-4755-91EA-9E9F80364C67}"/>
              </a:ext>
            </a:extLst>
          </p:cNvPr>
          <p:cNvPicPr>
            <a:picLocks noChangeAspect="1"/>
          </p:cNvPicPr>
          <p:nvPr/>
        </p:nvPicPr>
        <p:blipFill>
          <a:blip r:embed="rId2"/>
          <a:stretch>
            <a:fillRect/>
          </a:stretch>
        </p:blipFill>
        <p:spPr>
          <a:xfrm>
            <a:off x="3591205" y="1385047"/>
            <a:ext cx="1961590" cy="1961590"/>
          </a:xfrm>
          <a:prstGeom prst="ellipse">
            <a:avLst/>
          </a:prstGeom>
          <a:ln w="285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Subtitle 2">
            <a:extLst>
              <a:ext uri="{FF2B5EF4-FFF2-40B4-BE49-F238E27FC236}">
                <a16:creationId xmlns:a16="http://schemas.microsoft.com/office/drawing/2014/main" id="{2A2D0CA0-4F1F-4530-98E8-9E6EDC1EC319}"/>
              </a:ext>
            </a:extLst>
          </p:cNvPr>
          <p:cNvSpPr txBox="1">
            <a:spLocks/>
          </p:cNvSpPr>
          <p:nvPr/>
        </p:nvSpPr>
        <p:spPr>
          <a:xfrm>
            <a:off x="2837344" y="3346637"/>
            <a:ext cx="3469311" cy="1236784"/>
          </a:xfrm>
          <a:prstGeom prst="rect">
            <a:avLst/>
          </a:prstGeom>
        </p:spPr>
        <p:txBody>
          <a:bodyPr lIns="109728" tIns="109728" rIns="109728" bIns="91440" anchor="b">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1400" b="1" dirty="0">
                <a:solidFill>
                  <a:schemeClr val="tx1"/>
                </a:solidFill>
              </a:rPr>
              <a:t>Pye Sone Kyaw</a:t>
            </a:r>
          </a:p>
          <a:p>
            <a:pPr marL="0" indent="0" algn="ctr">
              <a:buNone/>
            </a:pPr>
            <a:r>
              <a:rPr lang="en-SG" sz="1400" b="1" dirty="0">
                <a:solidFill>
                  <a:schemeClr val="tx1"/>
                </a:solidFill>
              </a:rPr>
              <a:t>Computer Science Year 3</a:t>
            </a:r>
          </a:p>
          <a:p>
            <a:pPr marL="0" indent="0" algn="ctr">
              <a:buNone/>
            </a:pPr>
            <a:r>
              <a:rPr lang="en-SG" sz="1400" b="1" dirty="0">
                <a:solidFill>
                  <a:schemeClr val="tx1"/>
                </a:solidFill>
                <a:hlinkClick r:id="rId3">
                  <a:extLst>
                    <a:ext uri="{A12FA001-AC4F-418D-AE19-62706E023703}">
                      <ahyp:hlinkClr xmlns:ahyp="http://schemas.microsoft.com/office/drawing/2018/hyperlinkcolor" val="tx"/>
                    </a:ext>
                  </a:extLst>
                </a:hlinkClick>
              </a:rPr>
              <a:t>LinkedIn</a:t>
            </a:r>
            <a:endParaRPr lang="en-SG" sz="1400" b="1" dirty="0">
              <a:solidFill>
                <a:schemeClr val="tx1"/>
              </a:solidFill>
            </a:endParaRPr>
          </a:p>
        </p:txBody>
      </p:sp>
    </p:spTree>
    <p:extLst>
      <p:ext uri="{BB962C8B-B14F-4D97-AF65-F5344CB8AC3E}">
        <p14:creationId xmlns:p14="http://schemas.microsoft.com/office/powerpoint/2010/main" val="3904133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DBA6-A654-4646-84A4-918BD9E86CE1}"/>
              </a:ext>
            </a:extLst>
          </p:cNvPr>
          <p:cNvSpPr>
            <a:spLocks noGrp="1"/>
          </p:cNvSpPr>
          <p:nvPr>
            <p:ph type="title"/>
          </p:nvPr>
        </p:nvSpPr>
        <p:spPr/>
        <p:txBody>
          <a:bodyPr/>
          <a:lstStyle/>
          <a:p>
            <a:r>
              <a:rPr lang="en-US" dirty="0" err="1"/>
              <a:t>IoU</a:t>
            </a:r>
            <a:r>
              <a:rPr lang="en-US" dirty="0"/>
              <a:t> (Intersection over Union)</a:t>
            </a:r>
            <a:endParaRPr lang="en-GB" dirty="0"/>
          </a:p>
        </p:txBody>
      </p:sp>
      <p:sp>
        <p:nvSpPr>
          <p:cNvPr id="3" name="Text Placeholder 2">
            <a:extLst>
              <a:ext uri="{FF2B5EF4-FFF2-40B4-BE49-F238E27FC236}">
                <a16:creationId xmlns:a16="http://schemas.microsoft.com/office/drawing/2014/main" id="{EDB90527-D543-47C4-82C3-31D8927DD102}"/>
              </a:ext>
            </a:extLst>
          </p:cNvPr>
          <p:cNvSpPr>
            <a:spLocks noGrp="1"/>
          </p:cNvSpPr>
          <p:nvPr>
            <p:ph type="body" idx="1"/>
          </p:nvPr>
        </p:nvSpPr>
        <p:spPr>
          <a:xfrm>
            <a:off x="713250" y="1153350"/>
            <a:ext cx="7717500" cy="3295800"/>
          </a:xfrm>
        </p:spPr>
        <p:txBody>
          <a:bodyPr/>
          <a:lstStyle/>
          <a:p>
            <a:r>
              <a:rPr lang="en-US" sz="1800" dirty="0"/>
              <a:t>For each bounding box, measure overlap between prediction and ground truth. </a:t>
            </a:r>
          </a:p>
          <a:p>
            <a:r>
              <a:rPr lang="en-US" sz="1800" dirty="0"/>
              <a:t>This is measured by </a:t>
            </a:r>
            <a:r>
              <a:rPr lang="en-US" sz="1800" dirty="0" err="1"/>
              <a:t>IoU</a:t>
            </a:r>
            <a:r>
              <a:rPr lang="en-US" sz="1800" dirty="0"/>
              <a:t> (intersection over union).</a:t>
            </a:r>
          </a:p>
          <a:p>
            <a:endParaRPr lang="en-GB" sz="1400" dirty="0"/>
          </a:p>
        </p:txBody>
      </p:sp>
      <p:pic>
        <p:nvPicPr>
          <p:cNvPr id="4" name="Picture 2" descr="Intersection over union (IoU)">
            <a:extLst>
              <a:ext uri="{FF2B5EF4-FFF2-40B4-BE49-F238E27FC236}">
                <a16:creationId xmlns:a16="http://schemas.microsoft.com/office/drawing/2014/main" id="{6E8C3B94-4433-4959-AAE1-375F47333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0765" y="2234236"/>
            <a:ext cx="4522470" cy="2545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941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3471-AF44-4570-9894-CB21A471C363}"/>
              </a:ext>
            </a:extLst>
          </p:cNvPr>
          <p:cNvSpPr>
            <a:spLocks noGrp="1"/>
          </p:cNvSpPr>
          <p:nvPr>
            <p:ph type="title"/>
          </p:nvPr>
        </p:nvSpPr>
        <p:spPr>
          <a:xfrm>
            <a:off x="1722644" y="509191"/>
            <a:ext cx="5933760" cy="572700"/>
          </a:xfrm>
        </p:spPr>
        <p:txBody>
          <a:bodyPr/>
          <a:lstStyle/>
          <a:p>
            <a:pPr algn="ctr"/>
            <a:r>
              <a:rPr lang="en-GB" sz="3200" dirty="0"/>
              <a:t>For an </a:t>
            </a:r>
            <a:r>
              <a:rPr lang="en-GB" sz="3200" dirty="0" err="1"/>
              <a:t>IoU</a:t>
            </a:r>
            <a:r>
              <a:rPr lang="en-GB" sz="3200" dirty="0"/>
              <a:t> threshold of 0.5</a:t>
            </a:r>
          </a:p>
        </p:txBody>
      </p:sp>
      <p:sp>
        <p:nvSpPr>
          <p:cNvPr id="3" name="Text Placeholder 2">
            <a:extLst>
              <a:ext uri="{FF2B5EF4-FFF2-40B4-BE49-F238E27FC236}">
                <a16:creationId xmlns:a16="http://schemas.microsoft.com/office/drawing/2014/main" id="{F83D0CD7-AA1E-4A29-990E-4F4A9E5A390F}"/>
              </a:ext>
            </a:extLst>
          </p:cNvPr>
          <p:cNvSpPr>
            <a:spLocks noGrp="1"/>
          </p:cNvSpPr>
          <p:nvPr>
            <p:ph type="body" idx="1"/>
          </p:nvPr>
        </p:nvSpPr>
        <p:spPr>
          <a:xfrm>
            <a:off x="3706691" y="1305200"/>
            <a:ext cx="1804867" cy="415198"/>
          </a:xfrm>
        </p:spPr>
        <p:txBody>
          <a:bodyPr/>
          <a:lstStyle/>
          <a:p>
            <a:pPr marL="114300" indent="0" algn="ctr">
              <a:buNone/>
            </a:pPr>
            <a:r>
              <a:rPr lang="en-GB" sz="1800" dirty="0"/>
              <a:t>True Positive</a:t>
            </a:r>
          </a:p>
          <a:p>
            <a:pPr algn="ctr"/>
            <a:endParaRPr lang="en-GB" sz="1800" dirty="0"/>
          </a:p>
        </p:txBody>
      </p:sp>
      <p:pic>
        <p:nvPicPr>
          <p:cNvPr id="6148" name="Picture 4" descr="5 things that scare and stress your cat - Times of India">
            <a:extLst>
              <a:ext uri="{FF2B5EF4-FFF2-40B4-BE49-F238E27FC236}">
                <a16:creationId xmlns:a16="http://schemas.microsoft.com/office/drawing/2014/main" id="{E9D5A6FA-DDE8-4A3F-9403-E07D82FED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87" y="1775683"/>
            <a:ext cx="3883025" cy="25722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8C0C45-60D3-443E-9AF7-F2FD984246A4}"/>
              </a:ext>
            </a:extLst>
          </p:cNvPr>
          <p:cNvSpPr/>
          <p:nvPr/>
        </p:nvSpPr>
        <p:spPr>
          <a:xfrm>
            <a:off x="3781231" y="1847185"/>
            <a:ext cx="1730327" cy="250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94AF4F8-7AE6-4B47-A70B-D44DD6020CC0}"/>
              </a:ext>
            </a:extLst>
          </p:cNvPr>
          <p:cNvSpPr/>
          <p:nvPr/>
        </p:nvSpPr>
        <p:spPr>
          <a:xfrm>
            <a:off x="3781231" y="1847185"/>
            <a:ext cx="541606" cy="158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8" name="Rectangle 7">
            <a:extLst>
              <a:ext uri="{FF2B5EF4-FFF2-40B4-BE49-F238E27FC236}">
                <a16:creationId xmlns:a16="http://schemas.microsoft.com/office/drawing/2014/main" id="{C2DC7496-6481-44E9-B973-D7CB96F48B5B}"/>
              </a:ext>
            </a:extLst>
          </p:cNvPr>
          <p:cNvSpPr/>
          <p:nvPr/>
        </p:nvSpPr>
        <p:spPr>
          <a:xfrm>
            <a:off x="3824361" y="1902470"/>
            <a:ext cx="1730327" cy="25007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58E2FCA-C7AC-4D7D-BE30-A0AB8CA90156}"/>
              </a:ext>
            </a:extLst>
          </p:cNvPr>
          <p:cNvSpPr/>
          <p:nvPr/>
        </p:nvSpPr>
        <p:spPr>
          <a:xfrm>
            <a:off x="5013082" y="1902470"/>
            <a:ext cx="541606" cy="1580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17" name="Text Placeholder 2">
            <a:extLst>
              <a:ext uri="{FF2B5EF4-FFF2-40B4-BE49-F238E27FC236}">
                <a16:creationId xmlns:a16="http://schemas.microsoft.com/office/drawing/2014/main" id="{0C6F1AF3-A422-4CC0-ABAD-70A15B4C4823}"/>
              </a:ext>
            </a:extLst>
          </p:cNvPr>
          <p:cNvSpPr txBox="1">
            <a:spLocks/>
          </p:cNvSpPr>
          <p:nvPr/>
        </p:nvSpPr>
        <p:spPr>
          <a:xfrm>
            <a:off x="3669565" y="4458529"/>
            <a:ext cx="1804867" cy="41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14300" indent="0" algn="ctr">
              <a:buFont typeface="Lato"/>
              <a:buNone/>
            </a:pPr>
            <a:r>
              <a:rPr lang="en-GB" sz="1800" dirty="0" err="1"/>
              <a:t>IoU</a:t>
            </a:r>
            <a:r>
              <a:rPr lang="en-GB" sz="1800" dirty="0"/>
              <a:t> &gt;= 0.5</a:t>
            </a:r>
          </a:p>
          <a:p>
            <a:pPr algn="ctr"/>
            <a:endParaRPr lang="en-GB" sz="1800" dirty="0"/>
          </a:p>
        </p:txBody>
      </p:sp>
    </p:spTree>
    <p:extLst>
      <p:ext uri="{BB962C8B-B14F-4D97-AF65-F5344CB8AC3E}">
        <p14:creationId xmlns:p14="http://schemas.microsoft.com/office/powerpoint/2010/main" val="242221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3471-AF44-4570-9894-CB21A471C363}"/>
              </a:ext>
            </a:extLst>
          </p:cNvPr>
          <p:cNvSpPr>
            <a:spLocks noGrp="1"/>
          </p:cNvSpPr>
          <p:nvPr>
            <p:ph type="title"/>
          </p:nvPr>
        </p:nvSpPr>
        <p:spPr>
          <a:xfrm>
            <a:off x="1722644" y="509191"/>
            <a:ext cx="5933760" cy="572700"/>
          </a:xfrm>
        </p:spPr>
        <p:txBody>
          <a:bodyPr/>
          <a:lstStyle/>
          <a:p>
            <a:pPr algn="ctr"/>
            <a:r>
              <a:rPr lang="en-GB" sz="3200" dirty="0"/>
              <a:t>For an </a:t>
            </a:r>
            <a:r>
              <a:rPr lang="en-GB" sz="3200" dirty="0" err="1"/>
              <a:t>IoU</a:t>
            </a:r>
            <a:r>
              <a:rPr lang="en-GB" sz="3200" dirty="0"/>
              <a:t> threshold of 0.5</a:t>
            </a:r>
          </a:p>
        </p:txBody>
      </p:sp>
      <p:sp>
        <p:nvSpPr>
          <p:cNvPr id="3" name="Text Placeholder 2">
            <a:extLst>
              <a:ext uri="{FF2B5EF4-FFF2-40B4-BE49-F238E27FC236}">
                <a16:creationId xmlns:a16="http://schemas.microsoft.com/office/drawing/2014/main" id="{F83D0CD7-AA1E-4A29-990E-4F4A9E5A390F}"/>
              </a:ext>
            </a:extLst>
          </p:cNvPr>
          <p:cNvSpPr>
            <a:spLocks noGrp="1"/>
          </p:cNvSpPr>
          <p:nvPr>
            <p:ph type="body" idx="1"/>
          </p:nvPr>
        </p:nvSpPr>
        <p:spPr>
          <a:xfrm>
            <a:off x="3362105" y="1204334"/>
            <a:ext cx="2419789" cy="415198"/>
          </a:xfrm>
        </p:spPr>
        <p:txBody>
          <a:bodyPr/>
          <a:lstStyle/>
          <a:p>
            <a:pPr marL="114300" indent="0" algn="ctr">
              <a:buNone/>
            </a:pPr>
            <a:r>
              <a:rPr lang="en-GB" sz="1800" dirty="0"/>
              <a:t>False Positive</a:t>
            </a:r>
          </a:p>
          <a:p>
            <a:pPr algn="ctr"/>
            <a:endParaRPr lang="en-GB" sz="1800" dirty="0"/>
          </a:p>
        </p:txBody>
      </p:sp>
      <p:pic>
        <p:nvPicPr>
          <p:cNvPr id="6148" name="Picture 4" descr="5 things that scare and stress your cat - Times of India">
            <a:extLst>
              <a:ext uri="{FF2B5EF4-FFF2-40B4-BE49-F238E27FC236}">
                <a16:creationId xmlns:a16="http://schemas.microsoft.com/office/drawing/2014/main" id="{E9D5A6FA-DDE8-4A3F-9403-E07D82FED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547" y="1720398"/>
            <a:ext cx="3883025" cy="25722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8C0C45-60D3-443E-9AF7-F2FD984246A4}"/>
              </a:ext>
            </a:extLst>
          </p:cNvPr>
          <p:cNvSpPr/>
          <p:nvPr/>
        </p:nvSpPr>
        <p:spPr>
          <a:xfrm>
            <a:off x="6166291" y="1791900"/>
            <a:ext cx="1730327" cy="250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94AF4F8-7AE6-4B47-A70B-D44DD6020CC0}"/>
              </a:ext>
            </a:extLst>
          </p:cNvPr>
          <p:cNvSpPr/>
          <p:nvPr/>
        </p:nvSpPr>
        <p:spPr>
          <a:xfrm>
            <a:off x="6166291" y="1791900"/>
            <a:ext cx="541606" cy="158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8" name="Rectangle 7">
            <a:extLst>
              <a:ext uri="{FF2B5EF4-FFF2-40B4-BE49-F238E27FC236}">
                <a16:creationId xmlns:a16="http://schemas.microsoft.com/office/drawing/2014/main" id="{C2DC7496-6481-44E9-B973-D7CB96F48B5B}"/>
              </a:ext>
            </a:extLst>
          </p:cNvPr>
          <p:cNvSpPr/>
          <p:nvPr/>
        </p:nvSpPr>
        <p:spPr>
          <a:xfrm>
            <a:off x="6209421" y="1847185"/>
            <a:ext cx="1730327" cy="25007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58E2FCA-C7AC-4D7D-BE30-A0AB8CA90156}"/>
              </a:ext>
            </a:extLst>
          </p:cNvPr>
          <p:cNvSpPr/>
          <p:nvPr/>
        </p:nvSpPr>
        <p:spPr>
          <a:xfrm>
            <a:off x="7398142" y="1847185"/>
            <a:ext cx="541606" cy="1580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9" name="Text Placeholder 2">
            <a:extLst>
              <a:ext uri="{FF2B5EF4-FFF2-40B4-BE49-F238E27FC236}">
                <a16:creationId xmlns:a16="http://schemas.microsoft.com/office/drawing/2014/main" id="{CFF0E42E-9FFE-48E9-87D6-E818ADC2A7E0}"/>
              </a:ext>
            </a:extLst>
          </p:cNvPr>
          <p:cNvSpPr txBox="1">
            <a:spLocks/>
          </p:cNvSpPr>
          <p:nvPr/>
        </p:nvSpPr>
        <p:spPr>
          <a:xfrm>
            <a:off x="5821559" y="4393540"/>
            <a:ext cx="2419789" cy="41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14300" indent="0" algn="ctr">
              <a:buFont typeface="Lato"/>
              <a:buNone/>
            </a:pPr>
            <a:r>
              <a:rPr lang="en-GB" sz="1800" dirty="0"/>
              <a:t>Duplicate </a:t>
            </a:r>
            <a:r>
              <a:rPr lang="en-GB" sz="1800" dirty="0" err="1"/>
              <a:t>Bbox</a:t>
            </a:r>
            <a:endParaRPr lang="en-GB" sz="1800" dirty="0"/>
          </a:p>
          <a:p>
            <a:pPr algn="ctr"/>
            <a:endParaRPr lang="en-GB" sz="1800" dirty="0"/>
          </a:p>
        </p:txBody>
      </p:sp>
      <p:sp>
        <p:nvSpPr>
          <p:cNvPr id="10" name="Text Placeholder 2">
            <a:extLst>
              <a:ext uri="{FF2B5EF4-FFF2-40B4-BE49-F238E27FC236}">
                <a16:creationId xmlns:a16="http://schemas.microsoft.com/office/drawing/2014/main" id="{B91CA7E3-777A-4868-A205-3BBEC94C2DB9}"/>
              </a:ext>
            </a:extLst>
          </p:cNvPr>
          <p:cNvSpPr txBox="1">
            <a:spLocks/>
          </p:cNvSpPr>
          <p:nvPr/>
        </p:nvSpPr>
        <p:spPr>
          <a:xfrm>
            <a:off x="972445" y="4393540"/>
            <a:ext cx="2419789" cy="41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14300" indent="0" algn="ctr">
              <a:buFont typeface="Lato"/>
              <a:buNone/>
            </a:pPr>
            <a:r>
              <a:rPr lang="en-GB" sz="1800" dirty="0" err="1"/>
              <a:t>IoU</a:t>
            </a:r>
            <a:r>
              <a:rPr lang="en-GB" sz="1800" dirty="0"/>
              <a:t> &lt; 0.5</a:t>
            </a:r>
          </a:p>
          <a:p>
            <a:pPr algn="ctr"/>
            <a:endParaRPr lang="en-GB" sz="1800" dirty="0"/>
          </a:p>
        </p:txBody>
      </p:sp>
      <p:pic>
        <p:nvPicPr>
          <p:cNvPr id="13" name="Picture 4" descr="5 things that scare and stress your cat - Times of India">
            <a:extLst>
              <a:ext uri="{FF2B5EF4-FFF2-40B4-BE49-F238E27FC236}">
                <a16:creationId xmlns:a16="http://schemas.microsoft.com/office/drawing/2014/main" id="{95FD640D-6421-4619-B90E-4EEBE9A15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33" y="1720398"/>
            <a:ext cx="3883025" cy="25722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887A-1F02-4BD9-BDCA-D234530599BB}"/>
              </a:ext>
            </a:extLst>
          </p:cNvPr>
          <p:cNvSpPr/>
          <p:nvPr/>
        </p:nvSpPr>
        <p:spPr>
          <a:xfrm>
            <a:off x="1317177" y="1791900"/>
            <a:ext cx="1730327" cy="250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A31A972-DD26-4485-A08B-42F5AEFD72AC}"/>
              </a:ext>
            </a:extLst>
          </p:cNvPr>
          <p:cNvSpPr/>
          <p:nvPr/>
        </p:nvSpPr>
        <p:spPr>
          <a:xfrm>
            <a:off x="1317177" y="1791900"/>
            <a:ext cx="541606" cy="158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16" name="Rectangle 15">
            <a:extLst>
              <a:ext uri="{FF2B5EF4-FFF2-40B4-BE49-F238E27FC236}">
                <a16:creationId xmlns:a16="http://schemas.microsoft.com/office/drawing/2014/main" id="{2FC24E7B-24A2-461A-8FED-6ABC5AA8BA59}"/>
              </a:ext>
            </a:extLst>
          </p:cNvPr>
          <p:cNvSpPr/>
          <p:nvPr/>
        </p:nvSpPr>
        <p:spPr>
          <a:xfrm>
            <a:off x="2570593" y="1829945"/>
            <a:ext cx="1188721" cy="528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D107223-5D46-4750-8F8C-29288F2A905A}"/>
              </a:ext>
            </a:extLst>
          </p:cNvPr>
          <p:cNvSpPr/>
          <p:nvPr/>
        </p:nvSpPr>
        <p:spPr>
          <a:xfrm>
            <a:off x="3217708" y="1835377"/>
            <a:ext cx="541606" cy="1580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18" name="Rectangle 17">
            <a:extLst>
              <a:ext uri="{FF2B5EF4-FFF2-40B4-BE49-F238E27FC236}">
                <a16:creationId xmlns:a16="http://schemas.microsoft.com/office/drawing/2014/main" id="{496954E2-A831-45D0-B20A-25387E33E0FB}"/>
              </a:ext>
            </a:extLst>
          </p:cNvPr>
          <p:cNvSpPr/>
          <p:nvPr/>
        </p:nvSpPr>
        <p:spPr>
          <a:xfrm>
            <a:off x="5995108" y="1837481"/>
            <a:ext cx="1730327" cy="25007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285BDB6-7D63-4724-BF93-A77D9F0D3158}"/>
              </a:ext>
            </a:extLst>
          </p:cNvPr>
          <p:cNvSpPr/>
          <p:nvPr/>
        </p:nvSpPr>
        <p:spPr>
          <a:xfrm>
            <a:off x="7183829" y="1837481"/>
            <a:ext cx="541606" cy="1580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Tree>
    <p:extLst>
      <p:ext uri="{BB962C8B-B14F-4D97-AF65-F5344CB8AC3E}">
        <p14:creationId xmlns:p14="http://schemas.microsoft.com/office/powerpoint/2010/main" val="69346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3471-AF44-4570-9894-CB21A471C363}"/>
              </a:ext>
            </a:extLst>
          </p:cNvPr>
          <p:cNvSpPr>
            <a:spLocks noGrp="1"/>
          </p:cNvSpPr>
          <p:nvPr>
            <p:ph type="title"/>
          </p:nvPr>
        </p:nvSpPr>
        <p:spPr>
          <a:xfrm>
            <a:off x="1722644" y="509191"/>
            <a:ext cx="5933760" cy="572700"/>
          </a:xfrm>
        </p:spPr>
        <p:txBody>
          <a:bodyPr/>
          <a:lstStyle/>
          <a:p>
            <a:pPr algn="ctr"/>
            <a:r>
              <a:rPr lang="en-GB" sz="3200" dirty="0"/>
              <a:t>For an </a:t>
            </a:r>
            <a:r>
              <a:rPr lang="en-GB" sz="3200" dirty="0" err="1"/>
              <a:t>IoU</a:t>
            </a:r>
            <a:r>
              <a:rPr lang="en-GB" sz="3200" dirty="0"/>
              <a:t> threshold of 0.5</a:t>
            </a:r>
          </a:p>
        </p:txBody>
      </p:sp>
      <p:sp>
        <p:nvSpPr>
          <p:cNvPr id="3" name="Text Placeholder 2">
            <a:extLst>
              <a:ext uri="{FF2B5EF4-FFF2-40B4-BE49-F238E27FC236}">
                <a16:creationId xmlns:a16="http://schemas.microsoft.com/office/drawing/2014/main" id="{F83D0CD7-AA1E-4A29-990E-4F4A9E5A390F}"/>
              </a:ext>
            </a:extLst>
          </p:cNvPr>
          <p:cNvSpPr>
            <a:spLocks noGrp="1"/>
          </p:cNvSpPr>
          <p:nvPr>
            <p:ph type="body" idx="1"/>
          </p:nvPr>
        </p:nvSpPr>
        <p:spPr>
          <a:xfrm>
            <a:off x="3362105" y="1204334"/>
            <a:ext cx="2419789" cy="415198"/>
          </a:xfrm>
        </p:spPr>
        <p:txBody>
          <a:bodyPr/>
          <a:lstStyle/>
          <a:p>
            <a:pPr marL="114300" indent="0" algn="ctr">
              <a:buNone/>
            </a:pPr>
            <a:r>
              <a:rPr lang="en-GB" sz="1800" dirty="0"/>
              <a:t>False Negative</a:t>
            </a:r>
          </a:p>
          <a:p>
            <a:pPr algn="ctr"/>
            <a:endParaRPr lang="en-GB" sz="1800" dirty="0"/>
          </a:p>
        </p:txBody>
      </p:sp>
      <p:pic>
        <p:nvPicPr>
          <p:cNvPr id="6148" name="Picture 4" descr="5 things that scare and stress your cat - Times of India">
            <a:extLst>
              <a:ext uri="{FF2B5EF4-FFF2-40B4-BE49-F238E27FC236}">
                <a16:creationId xmlns:a16="http://schemas.microsoft.com/office/drawing/2014/main" id="{E9D5A6FA-DDE8-4A3F-9403-E07D82FED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547" y="1720398"/>
            <a:ext cx="3883025" cy="25722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8C0C45-60D3-443E-9AF7-F2FD984246A4}"/>
              </a:ext>
            </a:extLst>
          </p:cNvPr>
          <p:cNvSpPr/>
          <p:nvPr/>
        </p:nvSpPr>
        <p:spPr>
          <a:xfrm>
            <a:off x="6166291" y="1791900"/>
            <a:ext cx="1730327" cy="250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94AF4F8-7AE6-4B47-A70B-D44DD6020CC0}"/>
              </a:ext>
            </a:extLst>
          </p:cNvPr>
          <p:cNvSpPr/>
          <p:nvPr/>
        </p:nvSpPr>
        <p:spPr>
          <a:xfrm>
            <a:off x="6166291" y="1791900"/>
            <a:ext cx="541606" cy="158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
        <p:nvSpPr>
          <p:cNvPr id="8" name="Rectangle 7">
            <a:extLst>
              <a:ext uri="{FF2B5EF4-FFF2-40B4-BE49-F238E27FC236}">
                <a16:creationId xmlns:a16="http://schemas.microsoft.com/office/drawing/2014/main" id="{C2DC7496-6481-44E9-B973-D7CB96F48B5B}"/>
              </a:ext>
            </a:extLst>
          </p:cNvPr>
          <p:cNvSpPr/>
          <p:nvPr/>
        </p:nvSpPr>
        <p:spPr>
          <a:xfrm>
            <a:off x="6209421" y="1847185"/>
            <a:ext cx="1730327" cy="25007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58E2FCA-C7AC-4D7D-BE30-A0AB8CA90156}"/>
              </a:ext>
            </a:extLst>
          </p:cNvPr>
          <p:cNvSpPr/>
          <p:nvPr/>
        </p:nvSpPr>
        <p:spPr>
          <a:xfrm>
            <a:off x="7398142" y="1847185"/>
            <a:ext cx="541606" cy="1580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dog</a:t>
            </a:r>
            <a:endParaRPr lang="en-GB" sz="1050" dirty="0">
              <a:solidFill>
                <a:schemeClr val="tx1"/>
              </a:solidFill>
            </a:endParaRPr>
          </a:p>
        </p:txBody>
      </p:sp>
      <p:sp>
        <p:nvSpPr>
          <p:cNvPr id="9" name="Text Placeholder 2">
            <a:extLst>
              <a:ext uri="{FF2B5EF4-FFF2-40B4-BE49-F238E27FC236}">
                <a16:creationId xmlns:a16="http://schemas.microsoft.com/office/drawing/2014/main" id="{CFF0E42E-9FFE-48E9-87D6-E818ADC2A7E0}"/>
              </a:ext>
            </a:extLst>
          </p:cNvPr>
          <p:cNvSpPr txBox="1">
            <a:spLocks/>
          </p:cNvSpPr>
          <p:nvPr/>
        </p:nvSpPr>
        <p:spPr>
          <a:xfrm>
            <a:off x="5821559" y="4393540"/>
            <a:ext cx="2419789" cy="41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14300" indent="0" algn="ctr">
              <a:buFont typeface="Lato"/>
              <a:buNone/>
            </a:pPr>
            <a:r>
              <a:rPr lang="en-GB" sz="1800" dirty="0"/>
              <a:t>Wrong label</a:t>
            </a:r>
          </a:p>
          <a:p>
            <a:pPr algn="ctr"/>
            <a:endParaRPr lang="en-GB" sz="1800" dirty="0"/>
          </a:p>
        </p:txBody>
      </p:sp>
      <p:sp>
        <p:nvSpPr>
          <p:cNvPr id="10" name="Text Placeholder 2">
            <a:extLst>
              <a:ext uri="{FF2B5EF4-FFF2-40B4-BE49-F238E27FC236}">
                <a16:creationId xmlns:a16="http://schemas.microsoft.com/office/drawing/2014/main" id="{B91CA7E3-777A-4868-A205-3BBEC94C2DB9}"/>
              </a:ext>
            </a:extLst>
          </p:cNvPr>
          <p:cNvSpPr txBox="1">
            <a:spLocks/>
          </p:cNvSpPr>
          <p:nvPr/>
        </p:nvSpPr>
        <p:spPr>
          <a:xfrm>
            <a:off x="972445" y="4393540"/>
            <a:ext cx="2419789" cy="415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114300" indent="0" algn="ctr">
              <a:buFont typeface="Lato"/>
              <a:buNone/>
            </a:pPr>
            <a:r>
              <a:rPr lang="en-GB" sz="1800" dirty="0"/>
              <a:t>No detection</a:t>
            </a:r>
          </a:p>
          <a:p>
            <a:pPr algn="ctr"/>
            <a:endParaRPr lang="en-GB" sz="1800" dirty="0"/>
          </a:p>
        </p:txBody>
      </p:sp>
      <p:pic>
        <p:nvPicPr>
          <p:cNvPr id="13" name="Picture 4" descr="5 things that scare and stress your cat - Times of India">
            <a:extLst>
              <a:ext uri="{FF2B5EF4-FFF2-40B4-BE49-F238E27FC236}">
                <a16:creationId xmlns:a16="http://schemas.microsoft.com/office/drawing/2014/main" id="{95FD640D-6421-4619-B90E-4EEBE9A15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33" y="1720398"/>
            <a:ext cx="3883025" cy="25722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887A-1F02-4BD9-BDCA-D234530599BB}"/>
              </a:ext>
            </a:extLst>
          </p:cNvPr>
          <p:cNvSpPr/>
          <p:nvPr/>
        </p:nvSpPr>
        <p:spPr>
          <a:xfrm>
            <a:off x="1317177" y="1791900"/>
            <a:ext cx="1730327" cy="2500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A31A972-DD26-4485-A08B-42F5AEFD72AC}"/>
              </a:ext>
            </a:extLst>
          </p:cNvPr>
          <p:cNvSpPr/>
          <p:nvPr/>
        </p:nvSpPr>
        <p:spPr>
          <a:xfrm>
            <a:off x="1317177" y="1791900"/>
            <a:ext cx="541606" cy="158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cat</a:t>
            </a:r>
            <a:endParaRPr lang="en-GB" sz="1050" dirty="0">
              <a:solidFill>
                <a:schemeClr val="tx1"/>
              </a:solidFill>
            </a:endParaRPr>
          </a:p>
        </p:txBody>
      </p:sp>
    </p:spTree>
    <p:extLst>
      <p:ext uri="{BB962C8B-B14F-4D97-AF65-F5344CB8AC3E}">
        <p14:creationId xmlns:p14="http://schemas.microsoft.com/office/powerpoint/2010/main" val="169089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201-145F-4FB7-93EB-895B082FEFA3}"/>
              </a:ext>
            </a:extLst>
          </p:cNvPr>
          <p:cNvSpPr>
            <a:spLocks noGrp="1"/>
          </p:cNvSpPr>
          <p:nvPr>
            <p:ph type="title"/>
          </p:nvPr>
        </p:nvSpPr>
        <p:spPr>
          <a:xfrm>
            <a:off x="713224" y="445025"/>
            <a:ext cx="5801875" cy="572700"/>
          </a:xfrm>
        </p:spPr>
        <p:txBody>
          <a:bodyPr/>
          <a:lstStyle/>
          <a:p>
            <a:r>
              <a:rPr lang="en-US" dirty="0"/>
              <a:t>Calculating Mean Average Precision</a:t>
            </a:r>
            <a:endParaRPr lang="en-GB" dirty="0"/>
          </a:p>
        </p:txBody>
      </p:sp>
      <p:sp>
        <p:nvSpPr>
          <p:cNvPr id="3" name="Text Placeholder 2">
            <a:extLst>
              <a:ext uri="{FF2B5EF4-FFF2-40B4-BE49-F238E27FC236}">
                <a16:creationId xmlns:a16="http://schemas.microsoft.com/office/drawing/2014/main" id="{DD064F33-042B-444F-9DAC-655D9CF42A9D}"/>
              </a:ext>
            </a:extLst>
          </p:cNvPr>
          <p:cNvSpPr>
            <a:spLocks noGrp="1"/>
          </p:cNvSpPr>
          <p:nvPr>
            <p:ph type="body" idx="1"/>
          </p:nvPr>
        </p:nvSpPr>
        <p:spPr>
          <a:xfrm>
            <a:off x="304800" y="1272925"/>
            <a:ext cx="8595360" cy="3295800"/>
          </a:xfrm>
        </p:spPr>
        <p:txBody>
          <a:bodyPr/>
          <a:lstStyle/>
          <a:p>
            <a:pPr>
              <a:buFont typeface="+mj-lt"/>
              <a:buAutoNum type="arabicPeriod"/>
            </a:pPr>
            <a:r>
              <a:rPr lang="en-US" sz="1800" dirty="0"/>
              <a:t>Rank predictions by confidence</a:t>
            </a:r>
          </a:p>
          <a:p>
            <a:pPr>
              <a:buFont typeface="+mj-lt"/>
              <a:buAutoNum type="arabicPeriod"/>
            </a:pPr>
            <a:r>
              <a:rPr lang="en-US" sz="1800" dirty="0"/>
              <a:t>Calculate precision and recall for all the predicted bounding boxes for all images</a:t>
            </a:r>
          </a:p>
        </p:txBody>
      </p:sp>
      <p:pic>
        <p:nvPicPr>
          <p:cNvPr id="7" name="Picture 6" descr="Table&#10;&#10;Description automatically generated">
            <a:extLst>
              <a:ext uri="{FF2B5EF4-FFF2-40B4-BE49-F238E27FC236}">
                <a16:creationId xmlns:a16="http://schemas.microsoft.com/office/drawing/2014/main" id="{C2F9CD5F-14DB-4975-AD09-671545B6F919}"/>
              </a:ext>
            </a:extLst>
          </p:cNvPr>
          <p:cNvPicPr>
            <a:picLocks noChangeAspect="1"/>
          </p:cNvPicPr>
          <p:nvPr/>
        </p:nvPicPr>
        <p:blipFill rotWithShape="1">
          <a:blip r:embed="rId2"/>
          <a:srcRect l="806" t="3863" r="1658" b="3701"/>
          <a:stretch/>
        </p:blipFill>
        <p:spPr>
          <a:xfrm>
            <a:off x="411480" y="2377439"/>
            <a:ext cx="5379720" cy="2011681"/>
          </a:xfrm>
          <a:prstGeom prst="rect">
            <a:avLst/>
          </a:prstGeom>
        </p:spPr>
      </p:pic>
    </p:spTree>
    <p:extLst>
      <p:ext uri="{BB962C8B-B14F-4D97-AF65-F5344CB8AC3E}">
        <p14:creationId xmlns:p14="http://schemas.microsoft.com/office/powerpoint/2010/main" val="389545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201-145F-4FB7-93EB-895B082FEFA3}"/>
              </a:ext>
            </a:extLst>
          </p:cNvPr>
          <p:cNvSpPr>
            <a:spLocks noGrp="1"/>
          </p:cNvSpPr>
          <p:nvPr>
            <p:ph type="title"/>
          </p:nvPr>
        </p:nvSpPr>
        <p:spPr>
          <a:xfrm>
            <a:off x="713224" y="445025"/>
            <a:ext cx="5801875" cy="572700"/>
          </a:xfrm>
        </p:spPr>
        <p:txBody>
          <a:bodyPr/>
          <a:lstStyle/>
          <a:p>
            <a:r>
              <a:rPr lang="en-US" dirty="0"/>
              <a:t>Calculating Mean Average Precision</a:t>
            </a:r>
            <a:endParaRPr lang="en-GB" dirty="0"/>
          </a:p>
        </p:txBody>
      </p:sp>
      <p:sp>
        <p:nvSpPr>
          <p:cNvPr id="3" name="Text Placeholder 2">
            <a:extLst>
              <a:ext uri="{FF2B5EF4-FFF2-40B4-BE49-F238E27FC236}">
                <a16:creationId xmlns:a16="http://schemas.microsoft.com/office/drawing/2014/main" id="{DD064F33-042B-444F-9DAC-655D9CF42A9D}"/>
              </a:ext>
            </a:extLst>
          </p:cNvPr>
          <p:cNvSpPr>
            <a:spLocks noGrp="1"/>
          </p:cNvSpPr>
          <p:nvPr>
            <p:ph type="body" idx="1"/>
          </p:nvPr>
        </p:nvSpPr>
        <p:spPr>
          <a:xfrm>
            <a:off x="304800" y="1272925"/>
            <a:ext cx="8595360" cy="3295800"/>
          </a:xfrm>
        </p:spPr>
        <p:txBody>
          <a:bodyPr/>
          <a:lstStyle/>
          <a:p>
            <a:pPr>
              <a:buFont typeface="+mj-lt"/>
              <a:buAutoNum type="arabicPeriod"/>
            </a:pPr>
            <a:r>
              <a:rPr lang="en-US" sz="1800" dirty="0"/>
              <a:t>Plot Precision-Recall graph</a:t>
            </a:r>
          </a:p>
          <a:p>
            <a:pPr>
              <a:buFont typeface="+mj-lt"/>
              <a:buAutoNum type="arabicPeriod"/>
            </a:pPr>
            <a:r>
              <a:rPr lang="en-US" sz="1800" dirty="0"/>
              <a:t>Calculate area under graph</a:t>
            </a:r>
          </a:p>
          <a:p>
            <a:pPr>
              <a:buFont typeface="+mj-lt"/>
              <a:buAutoNum type="arabicPeriod"/>
            </a:pPr>
            <a:r>
              <a:rPr lang="en-US" sz="1800" dirty="0"/>
              <a:t>Calculate for all classes (if more than 1 class)</a:t>
            </a:r>
          </a:p>
          <a:p>
            <a:pPr>
              <a:buFont typeface="+mj-lt"/>
              <a:buAutoNum type="arabicPeriod"/>
            </a:pPr>
            <a:r>
              <a:rPr lang="en-US" sz="1800" dirty="0"/>
              <a:t>Calculate for a given interval of </a:t>
            </a:r>
            <a:r>
              <a:rPr lang="en-US" sz="1800" dirty="0" err="1"/>
              <a:t>IoU</a:t>
            </a:r>
            <a:r>
              <a:rPr lang="en-US" sz="1800" dirty="0"/>
              <a:t> thresholds </a:t>
            </a:r>
          </a:p>
          <a:p>
            <a:pPr lvl="1"/>
            <a:r>
              <a:rPr lang="en-US" sz="2100" dirty="0"/>
              <a:t>0.5, 0.55, …, 0.9, 0.95</a:t>
            </a:r>
          </a:p>
          <a:p>
            <a:pPr marL="114300" indent="0">
              <a:buNone/>
            </a:pPr>
            <a:endParaRPr lang="en-US" sz="1800" dirty="0"/>
          </a:p>
          <a:p>
            <a:pPr marL="114300" indent="0">
              <a:buNone/>
            </a:pPr>
            <a:r>
              <a:rPr lang="en-US" sz="1800" dirty="0" err="1"/>
              <a:t>mAP</a:t>
            </a:r>
            <a:r>
              <a:rPr lang="en-US" sz="1800" dirty="0"/>
              <a:t> = Average the values from Step 4</a:t>
            </a:r>
          </a:p>
        </p:txBody>
      </p:sp>
      <p:pic>
        <p:nvPicPr>
          <p:cNvPr id="6" name="Picture 5" descr="Chart, line chart&#10;&#10;Description automatically generated">
            <a:extLst>
              <a:ext uri="{FF2B5EF4-FFF2-40B4-BE49-F238E27FC236}">
                <a16:creationId xmlns:a16="http://schemas.microsoft.com/office/drawing/2014/main" id="{0696EEC8-A46C-4CED-B6A9-B738A3638BC3}"/>
              </a:ext>
            </a:extLst>
          </p:cNvPr>
          <p:cNvPicPr>
            <a:picLocks noChangeAspect="1"/>
          </p:cNvPicPr>
          <p:nvPr/>
        </p:nvPicPr>
        <p:blipFill>
          <a:blip r:embed="rId2"/>
          <a:stretch>
            <a:fillRect/>
          </a:stretch>
        </p:blipFill>
        <p:spPr>
          <a:xfrm>
            <a:off x="6259503" y="1231015"/>
            <a:ext cx="2579697" cy="2333263"/>
          </a:xfrm>
          <a:prstGeom prst="rect">
            <a:avLst/>
          </a:prstGeom>
        </p:spPr>
      </p:pic>
    </p:spTree>
    <p:extLst>
      <p:ext uri="{BB962C8B-B14F-4D97-AF65-F5344CB8AC3E}">
        <p14:creationId xmlns:p14="http://schemas.microsoft.com/office/powerpoint/2010/main" val="1260054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6C406-5A17-4F11-A4C9-890B42A1CDDD}"/>
              </a:ext>
            </a:extLst>
          </p:cNvPr>
          <p:cNvSpPr>
            <a:spLocks noGrp="1"/>
          </p:cNvSpPr>
          <p:nvPr>
            <p:ph type="ctrTitle"/>
          </p:nvPr>
        </p:nvSpPr>
        <p:spPr/>
        <p:txBody>
          <a:bodyPr/>
          <a:lstStyle/>
          <a:p>
            <a:r>
              <a:rPr lang="en-US" dirty="0"/>
              <a:t>Getting started with Detectron2</a:t>
            </a:r>
            <a:endParaRPr lang="en-GB" dirty="0"/>
          </a:p>
        </p:txBody>
      </p:sp>
      <p:sp>
        <p:nvSpPr>
          <p:cNvPr id="6" name="Subtitle 5">
            <a:extLst>
              <a:ext uri="{FF2B5EF4-FFF2-40B4-BE49-F238E27FC236}">
                <a16:creationId xmlns:a16="http://schemas.microsoft.com/office/drawing/2014/main" id="{66A9F801-1611-4172-AC4F-304349509A92}"/>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47380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8B47-1544-4042-BE9E-149A216520AF}"/>
              </a:ext>
            </a:extLst>
          </p:cNvPr>
          <p:cNvSpPr>
            <a:spLocks noGrp="1"/>
          </p:cNvSpPr>
          <p:nvPr>
            <p:ph type="title"/>
          </p:nvPr>
        </p:nvSpPr>
        <p:spPr/>
        <p:txBody>
          <a:bodyPr/>
          <a:lstStyle/>
          <a:p>
            <a:r>
              <a:rPr lang="en-US" dirty="0"/>
              <a:t>What is Detectron2</a:t>
            </a:r>
            <a:endParaRPr lang="en-GB" dirty="0"/>
          </a:p>
        </p:txBody>
      </p:sp>
      <p:sp>
        <p:nvSpPr>
          <p:cNvPr id="3" name="Text Placeholder 2">
            <a:extLst>
              <a:ext uri="{FF2B5EF4-FFF2-40B4-BE49-F238E27FC236}">
                <a16:creationId xmlns:a16="http://schemas.microsoft.com/office/drawing/2014/main" id="{A8AC61D1-C938-487D-961A-9989D2EBB554}"/>
              </a:ext>
            </a:extLst>
          </p:cNvPr>
          <p:cNvSpPr>
            <a:spLocks noGrp="1"/>
          </p:cNvSpPr>
          <p:nvPr>
            <p:ph type="body" idx="1"/>
          </p:nvPr>
        </p:nvSpPr>
        <p:spPr>
          <a:xfrm>
            <a:off x="713249" y="1272925"/>
            <a:ext cx="8304141" cy="3295800"/>
          </a:xfrm>
        </p:spPr>
        <p:txBody>
          <a:bodyPr/>
          <a:lstStyle/>
          <a:p>
            <a:pPr>
              <a:lnSpc>
                <a:spcPct val="150000"/>
              </a:lnSpc>
            </a:pPr>
            <a:r>
              <a:rPr lang="en-US" sz="1800" dirty="0"/>
              <a:t>“Detectron2 is Facebook AI Research's next generation library that provides state-of-the-art detection and segmentation algorithms”</a:t>
            </a:r>
          </a:p>
          <a:p>
            <a:pPr>
              <a:lnSpc>
                <a:spcPct val="150000"/>
              </a:lnSpc>
            </a:pPr>
            <a:r>
              <a:rPr lang="en-US" sz="1800" dirty="0"/>
              <a:t>Really high-level wrapper for PyTorch</a:t>
            </a:r>
          </a:p>
          <a:p>
            <a:pPr>
              <a:lnSpc>
                <a:spcPct val="150000"/>
              </a:lnSpc>
            </a:pPr>
            <a:r>
              <a:rPr lang="en-US" sz="1800" dirty="0"/>
              <a:t>Good balance between being suitable for deployment/production and development</a:t>
            </a:r>
            <a:endParaRPr lang="en-GB" sz="1800" dirty="0"/>
          </a:p>
        </p:txBody>
      </p:sp>
      <p:pic>
        <p:nvPicPr>
          <p:cNvPr id="4" name="Graphic 3">
            <a:extLst>
              <a:ext uri="{FF2B5EF4-FFF2-40B4-BE49-F238E27FC236}">
                <a16:creationId xmlns:a16="http://schemas.microsoft.com/office/drawing/2014/main" id="{B8EA7234-B8E4-445E-A325-F9A129DF66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4456" y="3697166"/>
            <a:ext cx="4115087" cy="756920"/>
          </a:xfrm>
          <a:prstGeom prst="rect">
            <a:avLst/>
          </a:prstGeom>
        </p:spPr>
      </p:pic>
    </p:spTree>
    <p:extLst>
      <p:ext uri="{BB962C8B-B14F-4D97-AF65-F5344CB8AC3E}">
        <p14:creationId xmlns:p14="http://schemas.microsoft.com/office/powerpoint/2010/main" val="2009673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FF49-10F4-41A7-984C-439678E03154}"/>
              </a:ext>
            </a:extLst>
          </p:cNvPr>
          <p:cNvSpPr>
            <a:spLocks noGrp="1"/>
          </p:cNvSpPr>
          <p:nvPr>
            <p:ph type="ctrTitle"/>
          </p:nvPr>
        </p:nvSpPr>
        <p:spPr/>
        <p:txBody>
          <a:bodyPr/>
          <a:lstStyle/>
          <a:p>
            <a:r>
              <a:rPr lang="en-US" dirty="0"/>
              <a:t>Code Along!</a:t>
            </a:r>
            <a:endParaRPr lang="en-GB" dirty="0"/>
          </a:p>
        </p:txBody>
      </p:sp>
      <p:sp>
        <p:nvSpPr>
          <p:cNvPr id="4" name="Subtitle 3">
            <a:extLst>
              <a:ext uri="{FF2B5EF4-FFF2-40B4-BE49-F238E27FC236}">
                <a16:creationId xmlns:a16="http://schemas.microsoft.com/office/drawing/2014/main" id="{10F339DE-5998-4757-9C06-B8F70213EEF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54576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0A12-E419-4A12-B501-41DAD1DC3CE6}"/>
              </a:ext>
            </a:extLst>
          </p:cNvPr>
          <p:cNvSpPr>
            <a:spLocks noGrp="1"/>
          </p:cNvSpPr>
          <p:nvPr>
            <p:ph type="title"/>
          </p:nvPr>
        </p:nvSpPr>
        <p:spPr/>
        <p:txBody>
          <a:bodyPr/>
          <a:lstStyle/>
          <a:p>
            <a:r>
              <a:rPr lang="en-US" dirty="0"/>
              <a:t>REST API Options</a:t>
            </a:r>
            <a:endParaRPr lang="en-GB" dirty="0"/>
          </a:p>
        </p:txBody>
      </p:sp>
      <p:sp>
        <p:nvSpPr>
          <p:cNvPr id="3" name="Text Placeholder 2">
            <a:extLst>
              <a:ext uri="{FF2B5EF4-FFF2-40B4-BE49-F238E27FC236}">
                <a16:creationId xmlns:a16="http://schemas.microsoft.com/office/drawing/2014/main" id="{510C7ADC-26DF-4D04-BE8A-D1398CA98A6A}"/>
              </a:ext>
            </a:extLst>
          </p:cNvPr>
          <p:cNvSpPr>
            <a:spLocks noGrp="1"/>
          </p:cNvSpPr>
          <p:nvPr>
            <p:ph type="body" idx="1"/>
          </p:nvPr>
        </p:nvSpPr>
        <p:spPr/>
        <p:txBody>
          <a:bodyPr/>
          <a:lstStyle/>
          <a:p>
            <a:r>
              <a:rPr lang="en-US" sz="2400" dirty="0"/>
              <a:t>Flask/FastAPI</a:t>
            </a:r>
          </a:p>
          <a:p>
            <a:pPr lvl="1"/>
            <a:r>
              <a:rPr lang="en-US" sz="1800" dirty="0"/>
              <a:t>Customizable, can combine with other API calls</a:t>
            </a:r>
          </a:p>
          <a:p>
            <a:pPr lvl="1"/>
            <a:r>
              <a:rPr lang="en-US" sz="1800" dirty="0"/>
              <a:t>Must set up your own pipeline (loading, handling requests, inferring, response)</a:t>
            </a:r>
          </a:p>
          <a:p>
            <a:r>
              <a:rPr lang="en-US" sz="2400" dirty="0"/>
              <a:t>TorchServe</a:t>
            </a:r>
          </a:p>
          <a:p>
            <a:pPr lvl="1"/>
            <a:r>
              <a:rPr lang="en-US" sz="1800" dirty="0"/>
              <a:t>Official model serving library for PyTorch</a:t>
            </a:r>
          </a:p>
          <a:p>
            <a:pPr lvl="1"/>
            <a:r>
              <a:rPr lang="en-US" sz="1800" dirty="0"/>
              <a:t>Not so customizable but general pipeline is already provided for many kinds of models/tasks</a:t>
            </a:r>
          </a:p>
          <a:p>
            <a:pPr lvl="1"/>
            <a:r>
              <a:rPr lang="en-US" sz="1800" dirty="0"/>
              <a:t>Optimized to handle inference requests and batching </a:t>
            </a:r>
          </a:p>
          <a:p>
            <a:endParaRPr lang="en-GB" dirty="0"/>
          </a:p>
        </p:txBody>
      </p:sp>
    </p:spTree>
    <p:extLst>
      <p:ext uri="{BB962C8B-B14F-4D97-AF65-F5344CB8AC3E}">
        <p14:creationId xmlns:p14="http://schemas.microsoft.com/office/powerpoint/2010/main" val="381423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1126875" y="341875"/>
            <a:ext cx="7038900" cy="914100"/>
          </a:xfrm>
          <a:prstGeom prst="rect">
            <a:avLst/>
          </a:prstGeom>
          <a:noFill/>
          <a:ln>
            <a:noFill/>
          </a:ln>
        </p:spPr>
        <p:txBody>
          <a:bodyPr spcFirstLastPara="1" wrap="square" lIns="91425" tIns="91425" rIns="91425" bIns="91425" anchor="t" anchorCtr="0">
            <a:normAutofit/>
          </a:bodyPr>
          <a:lstStyle/>
          <a:p>
            <a:r>
              <a:rPr lang="zh-CN" i="1" dirty="0">
                <a:latin typeface="Merriweather"/>
                <a:ea typeface="Merriweather"/>
                <a:cs typeface="Merriweather"/>
                <a:sym typeface="Merriweather"/>
              </a:rPr>
              <a:t>Our</a:t>
            </a:r>
            <a:r>
              <a:rPr lang="zh-CN" altLang="en-US" i="1" dirty="0">
                <a:latin typeface="Merriweather"/>
                <a:ea typeface="Merriweather"/>
                <a:cs typeface="Merriweather"/>
                <a:sym typeface="Merriweather"/>
              </a:rPr>
              <a:t> </a:t>
            </a:r>
            <a:r>
              <a:rPr lang="zh-CN" i="1" dirty="0">
                <a:latin typeface="Merriweather"/>
                <a:ea typeface="Merriweather"/>
                <a:cs typeface="Merriweather"/>
                <a:sym typeface="Merriweather"/>
              </a:rPr>
              <a:t>Mission</a:t>
            </a:r>
            <a:endParaRPr i="1" dirty="0">
              <a:latin typeface="Merriweather"/>
              <a:ea typeface="Merriweather"/>
              <a:cs typeface="Merriweather"/>
              <a:sym typeface="Merriweather"/>
            </a:endParaRPr>
          </a:p>
        </p:txBody>
      </p:sp>
      <p:sp>
        <p:nvSpPr>
          <p:cNvPr id="70" name="Google Shape;70;p2"/>
          <p:cNvSpPr txBox="1"/>
          <p:nvPr/>
        </p:nvSpPr>
        <p:spPr>
          <a:xfrm>
            <a:off x="1126875" y="921275"/>
            <a:ext cx="7765200" cy="891600"/>
          </a:xfrm>
          <a:prstGeom prst="rect">
            <a:avLst/>
          </a:prstGeom>
          <a:noFill/>
          <a:ln>
            <a:noFill/>
          </a:ln>
        </p:spPr>
        <p:txBody>
          <a:bodyPr spcFirstLastPara="1" wrap="square" lIns="91425" tIns="45700" rIns="91425" bIns="45700" anchor="ctr" anchorCtr="0">
            <a:noAutofit/>
          </a:bodyPr>
          <a:lstStyle/>
          <a:p>
            <a:pPr>
              <a:buClr>
                <a:srgbClr val="000000"/>
              </a:buClr>
              <a:buSzPts val="1800"/>
            </a:pPr>
            <a:r>
              <a:rPr lang="en-US" altLang="zh-CN" sz="1800" dirty="0">
                <a:latin typeface="Calibri"/>
                <a:ea typeface="Calibri"/>
                <a:cs typeface="Calibri"/>
                <a:sym typeface="Calibri"/>
              </a:rPr>
              <a:t>Provide an integrated platform for NTU students to learn and implement Machine Learning, Data Science &amp; AI, as well as facilitate connections with the industry.</a:t>
            </a:r>
            <a:endParaRPr sz="1800" dirty="0">
              <a:latin typeface="Calibri"/>
              <a:ea typeface="Calibri"/>
              <a:cs typeface="Calibri"/>
              <a:sym typeface="Calibri"/>
            </a:endParaRPr>
          </a:p>
        </p:txBody>
      </p:sp>
      <p:pic>
        <p:nvPicPr>
          <p:cNvPr id="71" name="Google Shape;71;p2"/>
          <p:cNvPicPr preferRelativeResize="0"/>
          <p:nvPr/>
        </p:nvPicPr>
        <p:blipFill rotWithShape="1">
          <a:blip r:embed="rId3">
            <a:alphaModFix/>
          </a:blip>
          <a:srcRect l="21043" t="39737" r="20582" b="38781"/>
          <a:stretch/>
        </p:blipFill>
        <p:spPr>
          <a:xfrm>
            <a:off x="1460238" y="2967675"/>
            <a:ext cx="1299382" cy="637500"/>
          </a:xfrm>
          <a:prstGeom prst="rect">
            <a:avLst/>
          </a:prstGeom>
          <a:noFill/>
          <a:ln>
            <a:noFill/>
          </a:ln>
        </p:spPr>
      </p:pic>
      <p:grpSp>
        <p:nvGrpSpPr>
          <p:cNvPr id="72" name="Google Shape;72;p2"/>
          <p:cNvGrpSpPr/>
          <p:nvPr/>
        </p:nvGrpSpPr>
        <p:grpSpPr>
          <a:xfrm>
            <a:off x="547661" y="1970782"/>
            <a:ext cx="3316488" cy="2401003"/>
            <a:chOff x="1539414" y="-71389"/>
            <a:chExt cx="4376468" cy="3839762"/>
          </a:xfrm>
        </p:grpSpPr>
        <p:sp>
          <p:nvSpPr>
            <p:cNvPr id="73" name="Google Shape;73;p2"/>
            <p:cNvSpPr/>
            <p:nvPr/>
          </p:nvSpPr>
          <p:spPr>
            <a:xfrm>
              <a:off x="2853280" y="-71389"/>
              <a:ext cx="1570200" cy="1088100"/>
            </a:xfrm>
            <a:prstGeom prst="roundRect">
              <a:avLst>
                <a:gd name="adj" fmla="val 16667"/>
              </a:avLst>
            </a:prstGeom>
            <a:solidFill>
              <a:srgbClr val="66666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74" name="Google Shape;74;p2"/>
            <p:cNvSpPr txBox="1"/>
            <p:nvPr/>
          </p:nvSpPr>
          <p:spPr>
            <a:xfrm>
              <a:off x="2906403" y="-18266"/>
              <a:ext cx="1464000" cy="9819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49525" tIns="49525" rIns="49525" bIns="49525" anchor="ctr" anchorCtr="0">
              <a:noAutofit/>
            </a:bodyPr>
            <a:lstStyle/>
            <a:p>
              <a:pPr algn="ctr">
                <a:lnSpc>
                  <a:spcPct val="90000"/>
                </a:lnSpc>
                <a:buClr>
                  <a:srgbClr val="000000"/>
                </a:buClr>
                <a:buSzPts val="900"/>
              </a:pPr>
              <a:r>
                <a:rPr lang="en-US" altLang="zh-CN" sz="900">
                  <a:solidFill>
                    <a:srgbClr val="FFFFFF"/>
                  </a:solidFill>
                  <a:latin typeface="Calibri"/>
                  <a:ea typeface="Calibri"/>
                  <a:cs typeface="Calibri"/>
                  <a:sym typeface="Calibri"/>
                </a:rPr>
                <a:t>Training Area with CYNAP Core system for collaboration and presentation</a:t>
              </a:r>
              <a:endParaRPr sz="900">
                <a:solidFill>
                  <a:srgbClr val="FFFFFF"/>
                </a:solidFill>
                <a:latin typeface="Calibri"/>
                <a:ea typeface="Calibri"/>
                <a:cs typeface="Calibri"/>
                <a:sym typeface="Calibri"/>
              </a:endParaRPr>
            </a:p>
          </p:txBody>
        </p:sp>
        <p:sp>
          <p:nvSpPr>
            <p:cNvPr id="75" name="Google Shape;75;p2"/>
            <p:cNvSpPr/>
            <p:nvPr/>
          </p:nvSpPr>
          <p:spPr>
            <a:xfrm>
              <a:off x="2076691" y="495382"/>
              <a:ext cx="3207000" cy="3207000"/>
            </a:xfrm>
            <a:custGeom>
              <a:avLst/>
              <a:gdLst/>
              <a:ahLst/>
              <a:cxnLst/>
              <a:rect l="l" t="t" r="r" b="b"/>
              <a:pathLst>
                <a:path w="120000" h="120000" extrusionOk="0">
                  <a:moveTo>
                    <a:pt x="87997" y="6933"/>
                  </a:moveTo>
                  <a:lnTo>
                    <a:pt x="87997" y="6933"/>
                  </a:lnTo>
                  <a:cubicBezTo>
                    <a:pt x="93994" y="10097"/>
                    <a:pt x="99411" y="14254"/>
                    <a:pt x="104018" y="19228"/>
                  </a:cubicBezTo>
                </a:path>
              </a:pathLst>
            </a:cu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76" name="Google Shape;76;p2"/>
            <p:cNvSpPr/>
            <p:nvPr/>
          </p:nvSpPr>
          <p:spPr>
            <a:xfrm>
              <a:off x="4436582" y="1013286"/>
              <a:ext cx="1479300" cy="1109400"/>
            </a:xfrm>
            <a:prstGeom prst="roundRect">
              <a:avLst>
                <a:gd name="adj" fmla="val 16667"/>
              </a:avLst>
            </a:prstGeom>
            <a:solidFill>
              <a:srgbClr val="66666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77" name="Google Shape;77;p2"/>
            <p:cNvSpPr txBox="1"/>
            <p:nvPr/>
          </p:nvSpPr>
          <p:spPr>
            <a:xfrm>
              <a:off x="4490742" y="1067446"/>
              <a:ext cx="1370700" cy="10011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53325" tIns="53325" rIns="53325" bIns="53325" anchor="ctr" anchorCtr="0">
              <a:noAutofit/>
            </a:bodyPr>
            <a:lstStyle/>
            <a:p>
              <a:pPr algn="ctr">
                <a:lnSpc>
                  <a:spcPct val="90000"/>
                </a:lnSpc>
                <a:buClr>
                  <a:srgbClr val="000000"/>
                </a:buClr>
                <a:buSzPts val="1000"/>
              </a:pPr>
              <a:r>
                <a:rPr lang="en-US" altLang="zh-CN" sz="1000">
                  <a:solidFill>
                    <a:srgbClr val="FFFFFF"/>
                  </a:solidFill>
                  <a:latin typeface="Calibri"/>
                  <a:ea typeface="Calibri"/>
                  <a:cs typeface="Calibri"/>
                  <a:sym typeface="Calibri"/>
                </a:rPr>
                <a:t>6 Deep Learning Workstations, 4 Nvidia GTX 1080i cards each</a:t>
              </a:r>
              <a:endParaRPr sz="1000"/>
            </a:p>
          </p:txBody>
        </p:sp>
        <p:sp>
          <p:nvSpPr>
            <p:cNvPr id="78" name="Google Shape;78;p2"/>
            <p:cNvSpPr/>
            <p:nvPr/>
          </p:nvSpPr>
          <p:spPr>
            <a:xfrm>
              <a:off x="2055863" y="385542"/>
              <a:ext cx="3207000" cy="3207000"/>
            </a:xfrm>
            <a:custGeom>
              <a:avLst/>
              <a:gdLst/>
              <a:ahLst/>
              <a:cxnLst/>
              <a:rect l="l" t="t" r="r" b="b"/>
              <a:pathLst>
                <a:path w="120000" h="120000" extrusionOk="0">
                  <a:moveTo>
                    <a:pt x="119766" y="65289"/>
                  </a:moveTo>
                  <a:lnTo>
                    <a:pt x="119766" y="65289"/>
                  </a:lnTo>
                  <a:cubicBezTo>
                    <a:pt x="118927" y="74772"/>
                    <a:pt x="115843" y="83919"/>
                    <a:pt x="110770" y="91975"/>
                  </a:cubicBezTo>
                </a:path>
              </a:pathLst>
            </a:cu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79" name="Google Shape;79;p2"/>
            <p:cNvSpPr/>
            <p:nvPr/>
          </p:nvSpPr>
          <p:spPr>
            <a:xfrm>
              <a:off x="3878949" y="2850073"/>
              <a:ext cx="1484100" cy="918300"/>
            </a:xfrm>
            <a:prstGeom prst="roundRect">
              <a:avLst>
                <a:gd name="adj" fmla="val 16667"/>
              </a:avLst>
            </a:prstGeom>
            <a:solidFill>
              <a:srgbClr val="66666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80" name="Google Shape;80;p2"/>
            <p:cNvSpPr txBox="1"/>
            <p:nvPr/>
          </p:nvSpPr>
          <p:spPr>
            <a:xfrm>
              <a:off x="3923783" y="2894907"/>
              <a:ext cx="1394400" cy="8289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53325" tIns="53325" rIns="53325" bIns="53325" anchor="ctr" anchorCtr="0">
              <a:noAutofit/>
            </a:bodyPr>
            <a:lstStyle/>
            <a:p>
              <a:pPr algn="ctr">
                <a:lnSpc>
                  <a:spcPct val="90000"/>
                </a:lnSpc>
                <a:buClr>
                  <a:srgbClr val="000000"/>
                </a:buClr>
                <a:buSzPts val="1000"/>
              </a:pPr>
              <a:r>
                <a:rPr lang="en-US" altLang="zh-CN" sz="1000">
                  <a:solidFill>
                    <a:srgbClr val="FFFFFF"/>
                  </a:solidFill>
                  <a:latin typeface="Calibri"/>
                  <a:ea typeface="Calibri"/>
                  <a:cs typeface="Calibri"/>
                  <a:sym typeface="Calibri"/>
                </a:rPr>
                <a:t>GPU Servers (4 x V100 + 6 x V100) and storage server</a:t>
              </a:r>
              <a:endParaRPr sz="1000">
                <a:solidFill>
                  <a:srgbClr val="FFFFFF"/>
                </a:solidFill>
                <a:latin typeface="Calibri"/>
                <a:ea typeface="Calibri"/>
                <a:cs typeface="Calibri"/>
                <a:sym typeface="Calibri"/>
              </a:endParaRPr>
            </a:p>
          </p:txBody>
        </p:sp>
        <p:sp>
          <p:nvSpPr>
            <p:cNvPr id="81" name="Google Shape;81;p2"/>
            <p:cNvSpPr/>
            <p:nvPr/>
          </p:nvSpPr>
          <p:spPr>
            <a:xfrm>
              <a:off x="1990618" y="452912"/>
              <a:ext cx="3207000" cy="3207000"/>
            </a:xfrm>
            <a:custGeom>
              <a:avLst/>
              <a:gdLst/>
              <a:ahLst/>
              <a:cxnLst/>
              <a:rect l="l" t="t" r="r" b="b"/>
              <a:pathLst>
                <a:path w="120000" h="120000" extrusionOk="0">
                  <a:moveTo>
                    <a:pt x="70387" y="119094"/>
                  </a:moveTo>
                  <a:cubicBezTo>
                    <a:pt x="61430" y="120668"/>
                    <a:pt x="52231" y="120186"/>
                    <a:pt x="43488" y="117683"/>
                  </a:cubicBezTo>
                </a:path>
              </a:pathLst>
            </a:cu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82" name="Google Shape;82;p2"/>
            <p:cNvSpPr/>
            <p:nvPr/>
          </p:nvSpPr>
          <p:spPr>
            <a:xfrm>
              <a:off x="1970173" y="2827978"/>
              <a:ext cx="1175700" cy="850200"/>
            </a:xfrm>
            <a:prstGeom prst="roundRect">
              <a:avLst>
                <a:gd name="adj" fmla="val 16667"/>
              </a:avLst>
            </a:prstGeom>
            <a:solidFill>
              <a:srgbClr val="66666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83" name="Google Shape;83;p2"/>
            <p:cNvSpPr txBox="1"/>
            <p:nvPr/>
          </p:nvSpPr>
          <p:spPr>
            <a:xfrm>
              <a:off x="2011676" y="2869481"/>
              <a:ext cx="1092600" cy="7671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53325" tIns="53325" rIns="53325" bIns="53325" anchor="ctr" anchorCtr="0">
              <a:noAutofit/>
            </a:bodyPr>
            <a:lstStyle/>
            <a:p>
              <a:pPr algn="ctr">
                <a:lnSpc>
                  <a:spcPct val="90000"/>
                </a:lnSpc>
                <a:buClr>
                  <a:srgbClr val="000000"/>
                </a:buClr>
                <a:buSzPts val="1000"/>
              </a:pPr>
              <a:r>
                <a:rPr lang="en-US" altLang="zh-CN" sz="1000">
                  <a:solidFill>
                    <a:srgbClr val="FFFFFF"/>
                  </a:solidFill>
                  <a:latin typeface="Calibri"/>
                  <a:ea typeface="Calibri"/>
                  <a:cs typeface="Calibri"/>
                  <a:sym typeface="Calibri"/>
                </a:rPr>
                <a:t>Ample space for project work</a:t>
              </a:r>
              <a:endParaRPr sz="1000">
                <a:solidFill>
                  <a:srgbClr val="FFFFFF"/>
                </a:solidFill>
                <a:latin typeface="Calibri"/>
                <a:ea typeface="Calibri"/>
                <a:cs typeface="Calibri"/>
                <a:sym typeface="Calibri"/>
              </a:endParaRPr>
            </a:p>
          </p:txBody>
        </p:sp>
        <p:sp>
          <p:nvSpPr>
            <p:cNvPr id="84" name="Google Shape;84;p2"/>
            <p:cNvSpPr/>
            <p:nvPr/>
          </p:nvSpPr>
          <p:spPr>
            <a:xfrm>
              <a:off x="2030709" y="452531"/>
              <a:ext cx="3207000" cy="3207000"/>
            </a:xfrm>
            <a:custGeom>
              <a:avLst/>
              <a:gdLst/>
              <a:ahLst/>
              <a:cxnLst/>
              <a:rect l="l" t="t" r="r" b="b"/>
              <a:pathLst>
                <a:path w="120000" h="120000" extrusionOk="0">
                  <a:moveTo>
                    <a:pt x="7255" y="88600"/>
                  </a:moveTo>
                  <a:cubicBezTo>
                    <a:pt x="2120" y="79130"/>
                    <a:pt x="-371" y="68451"/>
                    <a:pt x="45" y="57686"/>
                  </a:cubicBezTo>
                </a:path>
              </a:pathLst>
            </a:cu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85" name="Google Shape;85;p2"/>
            <p:cNvSpPr/>
            <p:nvPr/>
          </p:nvSpPr>
          <p:spPr>
            <a:xfrm>
              <a:off x="1539414" y="1025990"/>
              <a:ext cx="1189800" cy="959700"/>
            </a:xfrm>
            <a:prstGeom prst="roundRect">
              <a:avLst>
                <a:gd name="adj" fmla="val 16667"/>
              </a:avLst>
            </a:prstGeom>
            <a:solidFill>
              <a:srgbClr val="66666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86" name="Google Shape;86;p2"/>
            <p:cNvSpPr txBox="1"/>
            <p:nvPr/>
          </p:nvSpPr>
          <p:spPr>
            <a:xfrm>
              <a:off x="1586256" y="1072832"/>
              <a:ext cx="1095900" cy="865800"/>
            </a:xfrm>
            <a:prstGeom prst="rect">
              <a:avLst/>
            </a:prstGeom>
            <a:solidFill>
              <a:srgbClr val="666666"/>
            </a:solidFill>
            <a:ln w="9525" cap="flat" cmpd="sng">
              <a:solidFill>
                <a:srgbClr val="FFFFFF"/>
              </a:solidFill>
              <a:prstDash val="solid"/>
              <a:round/>
              <a:headEnd type="none" w="sm" len="sm"/>
              <a:tailEnd type="none" w="sm" len="sm"/>
            </a:ln>
          </p:spPr>
          <p:txBody>
            <a:bodyPr spcFirstLastPara="1" wrap="square" lIns="53325" tIns="53325" rIns="53325" bIns="53325" anchor="ctr" anchorCtr="0">
              <a:noAutofit/>
            </a:bodyPr>
            <a:lstStyle/>
            <a:p>
              <a:pPr algn="ctr">
                <a:lnSpc>
                  <a:spcPct val="90000"/>
                </a:lnSpc>
                <a:buClr>
                  <a:srgbClr val="000000"/>
                </a:buClr>
                <a:buSzPts val="1000"/>
              </a:pPr>
              <a:r>
                <a:rPr lang="en-US" altLang="zh-CN" sz="1000">
                  <a:solidFill>
                    <a:srgbClr val="FFFFFF"/>
                  </a:solidFill>
                  <a:latin typeface="Calibri"/>
                  <a:ea typeface="Calibri"/>
                  <a:cs typeface="Calibri"/>
                  <a:sym typeface="Calibri"/>
                </a:rPr>
                <a:t>18 AIO workstations</a:t>
              </a:r>
              <a:endParaRPr sz="1000">
                <a:solidFill>
                  <a:srgbClr val="FFFFFF"/>
                </a:solidFill>
                <a:latin typeface="Calibri"/>
                <a:ea typeface="Calibri"/>
                <a:cs typeface="Calibri"/>
                <a:sym typeface="Calibri"/>
              </a:endParaRPr>
            </a:p>
          </p:txBody>
        </p:sp>
        <p:sp>
          <p:nvSpPr>
            <p:cNvPr id="87" name="Google Shape;87;p2"/>
            <p:cNvSpPr/>
            <p:nvPr/>
          </p:nvSpPr>
          <p:spPr>
            <a:xfrm>
              <a:off x="2021555" y="480145"/>
              <a:ext cx="3207000" cy="3207000"/>
            </a:xfrm>
            <a:custGeom>
              <a:avLst/>
              <a:gdLst/>
              <a:ahLst/>
              <a:cxnLst/>
              <a:rect l="l" t="t" r="r" b="b"/>
              <a:pathLst>
                <a:path w="120000" h="120000" extrusionOk="0">
                  <a:moveTo>
                    <a:pt x="15040" y="20268"/>
                  </a:moveTo>
                  <a:lnTo>
                    <a:pt x="15040" y="20268"/>
                  </a:lnTo>
                  <a:cubicBezTo>
                    <a:pt x="19573" y="15139"/>
                    <a:pt x="24950" y="10823"/>
                    <a:pt x="30939" y="7507"/>
                  </a:cubicBezTo>
                </a:path>
              </a:pathLst>
            </a:cu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grpSp>
      <p:pic>
        <p:nvPicPr>
          <p:cNvPr id="88" name="Google Shape;88;p2"/>
          <p:cNvPicPr preferRelativeResize="0"/>
          <p:nvPr/>
        </p:nvPicPr>
        <p:blipFill rotWithShape="1">
          <a:blip r:embed="rId4">
            <a:alphaModFix/>
          </a:blip>
          <a:srcRect/>
          <a:stretch/>
        </p:blipFill>
        <p:spPr>
          <a:xfrm>
            <a:off x="6237450" y="2811999"/>
            <a:ext cx="637500" cy="637500"/>
          </a:xfrm>
          <a:prstGeom prst="rect">
            <a:avLst/>
          </a:prstGeom>
          <a:noFill/>
          <a:ln>
            <a:noFill/>
          </a:ln>
        </p:spPr>
      </p:pic>
      <p:sp>
        <p:nvSpPr>
          <p:cNvPr id="89" name="Google Shape;89;p2"/>
          <p:cNvSpPr/>
          <p:nvPr/>
        </p:nvSpPr>
        <p:spPr>
          <a:xfrm>
            <a:off x="4475613" y="2112075"/>
            <a:ext cx="1014600" cy="789600"/>
          </a:xfrm>
          <a:prstGeom prst="ellipse">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0" name="Google Shape;90;p2"/>
          <p:cNvSpPr txBox="1"/>
          <p:nvPr/>
        </p:nvSpPr>
        <p:spPr>
          <a:xfrm>
            <a:off x="4645238" y="2225975"/>
            <a:ext cx="921300" cy="459600"/>
          </a:xfrm>
          <a:prstGeom prst="rect">
            <a:avLst/>
          </a:prstGeom>
          <a:noFill/>
          <a:ln>
            <a:noFill/>
          </a:ln>
        </p:spPr>
        <p:txBody>
          <a:bodyPr spcFirstLastPara="1" wrap="square" lIns="91425" tIns="91425" rIns="91425" bIns="91425" anchor="t" anchorCtr="0">
            <a:noAutofit/>
          </a:bodyPr>
          <a:lstStyle/>
          <a:p>
            <a:pPr>
              <a:buClr>
                <a:srgbClr val="000000"/>
              </a:buClr>
              <a:buSzPts val="1100"/>
            </a:pPr>
            <a:r>
              <a:rPr lang="en-US" altLang="zh-CN" sz="1100">
                <a:solidFill>
                  <a:srgbClr val="FFFFFF"/>
                </a:solidFill>
              </a:rPr>
              <a:t>Industry Projects</a:t>
            </a:r>
            <a:endParaRPr sz="1100">
              <a:solidFill>
                <a:srgbClr val="FFFFFF"/>
              </a:solidFill>
            </a:endParaRPr>
          </a:p>
        </p:txBody>
      </p:sp>
      <p:sp>
        <p:nvSpPr>
          <p:cNvPr id="91" name="Google Shape;91;p2"/>
          <p:cNvSpPr/>
          <p:nvPr/>
        </p:nvSpPr>
        <p:spPr>
          <a:xfrm>
            <a:off x="5857355" y="1685750"/>
            <a:ext cx="1397700" cy="891600"/>
          </a:xfrm>
          <a:prstGeom prst="ellipse">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2" name="Google Shape;92;p2"/>
          <p:cNvSpPr txBox="1"/>
          <p:nvPr/>
        </p:nvSpPr>
        <p:spPr>
          <a:xfrm>
            <a:off x="5857350" y="1901750"/>
            <a:ext cx="1397700" cy="459600"/>
          </a:xfrm>
          <a:prstGeom prst="rect">
            <a:avLst/>
          </a:prstGeom>
          <a:noFill/>
          <a:ln>
            <a:noFill/>
          </a:ln>
        </p:spPr>
        <p:txBody>
          <a:bodyPr spcFirstLastPara="1" wrap="square" lIns="91425" tIns="91425" rIns="91425" bIns="91425" anchor="t" anchorCtr="0">
            <a:noAutofit/>
          </a:bodyPr>
          <a:lstStyle/>
          <a:p>
            <a:pPr algn="ctr">
              <a:buClr>
                <a:srgbClr val="000000"/>
              </a:buClr>
              <a:buSzPts val="1100"/>
            </a:pPr>
            <a:r>
              <a:rPr lang="en-US" altLang="zh-CN" sz="1100">
                <a:solidFill>
                  <a:srgbClr val="FFFFFF"/>
                </a:solidFill>
              </a:rPr>
              <a:t>MLDA@EEE</a:t>
            </a:r>
            <a:endParaRPr sz="1100">
              <a:solidFill>
                <a:srgbClr val="FFFFFF"/>
              </a:solidFill>
            </a:endParaRPr>
          </a:p>
          <a:p>
            <a:pPr algn="ctr">
              <a:buClr>
                <a:srgbClr val="000000"/>
              </a:buClr>
              <a:buSzPts val="1100"/>
            </a:pPr>
            <a:r>
              <a:rPr lang="en-US" altLang="zh-CN" sz="1100">
                <a:solidFill>
                  <a:srgbClr val="FFFFFF"/>
                </a:solidFill>
              </a:rPr>
              <a:t>FYP/DIP/URECA</a:t>
            </a:r>
            <a:endParaRPr sz="1100">
              <a:solidFill>
                <a:srgbClr val="FFFFFF"/>
              </a:solidFill>
            </a:endParaRPr>
          </a:p>
        </p:txBody>
      </p:sp>
      <p:sp>
        <p:nvSpPr>
          <p:cNvPr id="93" name="Google Shape;93;p2"/>
          <p:cNvSpPr/>
          <p:nvPr/>
        </p:nvSpPr>
        <p:spPr>
          <a:xfrm>
            <a:off x="4730000" y="3163175"/>
            <a:ext cx="1014600" cy="789600"/>
          </a:xfrm>
          <a:prstGeom prst="ellipse">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4" name="Google Shape;94;p2"/>
          <p:cNvSpPr txBox="1"/>
          <p:nvPr/>
        </p:nvSpPr>
        <p:spPr>
          <a:xfrm>
            <a:off x="4742825" y="3215700"/>
            <a:ext cx="1014600" cy="637500"/>
          </a:xfrm>
          <a:prstGeom prst="rect">
            <a:avLst/>
          </a:prstGeom>
          <a:noFill/>
          <a:ln>
            <a:noFill/>
          </a:ln>
        </p:spPr>
        <p:txBody>
          <a:bodyPr spcFirstLastPara="1" wrap="square" lIns="91425" tIns="91425" rIns="91425" bIns="91425" anchor="t" anchorCtr="0">
            <a:noAutofit/>
          </a:bodyPr>
          <a:lstStyle/>
          <a:p>
            <a:pPr algn="ctr">
              <a:buClr>
                <a:srgbClr val="000000"/>
              </a:buClr>
              <a:buSzPts val="1100"/>
            </a:pPr>
            <a:r>
              <a:rPr lang="en-US" altLang="zh-CN" sz="1100">
                <a:solidFill>
                  <a:srgbClr val="FFFFFF"/>
                </a:solidFill>
              </a:rPr>
              <a:t>ML Career Kickstart</a:t>
            </a:r>
            <a:endParaRPr sz="1100">
              <a:solidFill>
                <a:srgbClr val="FFFFFF"/>
              </a:solidFill>
            </a:endParaRPr>
          </a:p>
          <a:p>
            <a:pPr algn="ctr">
              <a:buClr>
                <a:srgbClr val="000000"/>
              </a:buClr>
              <a:buSzPts val="1100"/>
            </a:pPr>
            <a:r>
              <a:rPr lang="en-US" altLang="zh-CN" sz="1100">
                <a:solidFill>
                  <a:srgbClr val="FFFFFF"/>
                </a:solidFill>
              </a:rPr>
              <a:t>events</a:t>
            </a:r>
            <a:endParaRPr sz="1100">
              <a:solidFill>
                <a:srgbClr val="FFFFFF"/>
              </a:solidFill>
            </a:endParaRPr>
          </a:p>
        </p:txBody>
      </p:sp>
      <p:sp>
        <p:nvSpPr>
          <p:cNvPr id="95" name="Google Shape;95;p2"/>
          <p:cNvSpPr/>
          <p:nvPr/>
        </p:nvSpPr>
        <p:spPr>
          <a:xfrm>
            <a:off x="5966850" y="3684150"/>
            <a:ext cx="1178700" cy="789600"/>
          </a:xfrm>
          <a:prstGeom prst="ellipse">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a:p>
        </p:txBody>
      </p:sp>
      <p:sp>
        <p:nvSpPr>
          <p:cNvPr id="96" name="Google Shape;96;p2"/>
          <p:cNvSpPr txBox="1"/>
          <p:nvPr/>
        </p:nvSpPr>
        <p:spPr>
          <a:xfrm>
            <a:off x="6006400" y="3716300"/>
            <a:ext cx="1178700" cy="637500"/>
          </a:xfrm>
          <a:prstGeom prst="rect">
            <a:avLst/>
          </a:prstGeom>
          <a:noFill/>
          <a:ln>
            <a:noFill/>
          </a:ln>
        </p:spPr>
        <p:txBody>
          <a:bodyPr spcFirstLastPara="1" wrap="square" lIns="91425" tIns="91425" rIns="91425" bIns="91425" anchor="t" anchorCtr="0">
            <a:noAutofit/>
          </a:bodyPr>
          <a:lstStyle/>
          <a:p>
            <a:pPr algn="ctr">
              <a:buClr>
                <a:srgbClr val="000000"/>
              </a:buClr>
              <a:buSzPts val="1100"/>
            </a:pPr>
            <a:r>
              <a:rPr lang="en-US" altLang="zh-CN" sz="1100">
                <a:solidFill>
                  <a:srgbClr val="FFFFFF"/>
                </a:solidFill>
              </a:rPr>
              <a:t>Workshops</a:t>
            </a:r>
            <a:endParaRPr sz="1100">
              <a:solidFill>
                <a:srgbClr val="FFFFFF"/>
              </a:solidFill>
            </a:endParaRPr>
          </a:p>
          <a:p>
            <a:pPr algn="ctr">
              <a:buClr>
                <a:srgbClr val="000000"/>
              </a:buClr>
              <a:buSzPts val="1100"/>
            </a:pPr>
            <a:r>
              <a:rPr lang="en-US" altLang="zh-CN" sz="1100">
                <a:solidFill>
                  <a:srgbClr val="FFFFFF"/>
                </a:solidFill>
              </a:rPr>
              <a:t>&amp;</a:t>
            </a:r>
            <a:endParaRPr sz="1100">
              <a:solidFill>
                <a:srgbClr val="FFFFFF"/>
              </a:solidFill>
            </a:endParaRPr>
          </a:p>
          <a:p>
            <a:pPr algn="ctr">
              <a:buClr>
                <a:srgbClr val="000000"/>
              </a:buClr>
              <a:buSzPts val="1100"/>
            </a:pPr>
            <a:r>
              <a:rPr lang="en-US" altLang="zh-CN" sz="1100">
                <a:solidFill>
                  <a:srgbClr val="FFFFFF"/>
                </a:solidFill>
              </a:rPr>
              <a:t>Competition</a:t>
            </a:r>
            <a:endParaRPr sz="1100">
              <a:solidFill>
                <a:srgbClr val="FFFFFF"/>
              </a:solidFill>
            </a:endParaRPr>
          </a:p>
        </p:txBody>
      </p:sp>
      <p:sp>
        <p:nvSpPr>
          <p:cNvPr id="97" name="Google Shape;97;p2"/>
          <p:cNvSpPr txBox="1"/>
          <p:nvPr/>
        </p:nvSpPr>
        <p:spPr>
          <a:xfrm>
            <a:off x="7446900" y="1920125"/>
            <a:ext cx="1055400" cy="2533500"/>
          </a:xfrm>
          <a:prstGeom prst="rect">
            <a:avLst/>
          </a:prstGeom>
          <a:noFill/>
          <a:ln>
            <a:noFill/>
          </a:ln>
        </p:spPr>
        <p:txBody>
          <a:bodyPr spcFirstLastPara="1" wrap="square" lIns="91425" tIns="91425" rIns="91425" bIns="91425" anchor="t" anchorCtr="0">
            <a:noAutofit/>
          </a:bodyPr>
          <a:lstStyle/>
          <a:p>
            <a:pPr>
              <a:buClr>
                <a:srgbClr val="000000"/>
              </a:buClr>
              <a:buSzPts val="1400"/>
            </a:pPr>
            <a:endParaRPr/>
          </a:p>
        </p:txBody>
      </p:sp>
      <p:sp>
        <p:nvSpPr>
          <p:cNvPr id="98" name="Google Shape;98;p2"/>
          <p:cNvSpPr txBox="1"/>
          <p:nvPr/>
        </p:nvSpPr>
        <p:spPr>
          <a:xfrm>
            <a:off x="6788850" y="2465050"/>
            <a:ext cx="1998900" cy="2533500"/>
          </a:xfrm>
          <a:prstGeom prst="rect">
            <a:avLst/>
          </a:prstGeom>
          <a:noFill/>
          <a:ln>
            <a:noFill/>
          </a:ln>
        </p:spPr>
        <p:txBody>
          <a:bodyPr spcFirstLastPara="1" wrap="square" lIns="91425" tIns="91425" rIns="91425" bIns="91425" anchor="t" anchorCtr="0">
            <a:noAutofit/>
          </a:bodyPr>
          <a:lstStyle/>
          <a:p>
            <a:pPr marL="457189" indent="-292093">
              <a:lnSpc>
                <a:spcPct val="115000"/>
              </a:lnSpc>
              <a:buClr>
                <a:srgbClr val="FFFFFF"/>
              </a:buClr>
              <a:buSzPts val="1000"/>
              <a:buFont typeface="Arial"/>
              <a:buChar char="●"/>
            </a:pPr>
            <a:r>
              <a:rPr lang="en-US" altLang="zh-CN" sz="1000">
                <a:solidFill>
                  <a:srgbClr val="FFFFFF"/>
                </a:solidFill>
              </a:rPr>
              <a:t>&gt;17 Workshops</a:t>
            </a:r>
            <a:endParaRPr sz="1000">
              <a:solidFill>
                <a:srgbClr val="FFFFFF"/>
              </a:solidFill>
            </a:endParaRPr>
          </a:p>
          <a:p>
            <a:pPr marL="457189" indent="-292093">
              <a:lnSpc>
                <a:spcPct val="115000"/>
              </a:lnSpc>
              <a:buSzPts val="1000"/>
              <a:buFont typeface="Arial"/>
              <a:buChar char="●"/>
            </a:pPr>
            <a:r>
              <a:rPr lang="en-US" altLang="zh-CN" sz="1000"/>
              <a:t>&gt;1000 Trained ML practitioners</a:t>
            </a:r>
            <a:endParaRPr sz="1000"/>
          </a:p>
          <a:p>
            <a:pPr marL="457189" indent="-292093">
              <a:lnSpc>
                <a:spcPct val="115000"/>
              </a:lnSpc>
              <a:buSzPts val="1000"/>
              <a:buFont typeface="Arial"/>
              <a:buChar char="●"/>
            </a:pPr>
            <a:r>
              <a:rPr lang="en-US" altLang="zh-CN" sz="1000"/>
              <a:t>&gt;10 Academic Projects</a:t>
            </a:r>
            <a:endParaRPr sz="1000"/>
          </a:p>
          <a:p>
            <a:pPr marL="457189" indent="-292093">
              <a:lnSpc>
                <a:spcPct val="115000"/>
              </a:lnSpc>
              <a:buSzPts val="1000"/>
              <a:buFont typeface="Arial"/>
              <a:buChar char="●"/>
            </a:pPr>
            <a:r>
              <a:rPr lang="en-US" altLang="zh-CN" sz="1000"/>
              <a:t>&gt;30 Industry projects</a:t>
            </a:r>
            <a:endParaRPr sz="1000"/>
          </a:p>
          <a:p>
            <a:pPr marL="457189" indent="-292093">
              <a:lnSpc>
                <a:spcPct val="115000"/>
              </a:lnSpc>
              <a:buSzPts val="1000"/>
              <a:buFont typeface="Arial"/>
              <a:buChar char="●"/>
            </a:pPr>
            <a:r>
              <a:rPr lang="en-US" altLang="zh-CN" sz="1000"/>
              <a:t>&gt;5 competition</a:t>
            </a:r>
            <a:endParaRPr sz="1000"/>
          </a:p>
          <a:p>
            <a:pPr marL="457189" indent="-292093">
              <a:lnSpc>
                <a:spcPct val="115000"/>
              </a:lnSpc>
              <a:buSzPts val="1000"/>
              <a:buFont typeface="Arial"/>
              <a:buChar char="●"/>
            </a:pPr>
            <a:r>
              <a:rPr lang="en-US" altLang="zh-CN" sz="1000"/>
              <a:t>&gt;15 Industry Partners</a:t>
            </a:r>
            <a:endParaRPr sz="1000"/>
          </a:p>
          <a:p>
            <a:pPr>
              <a:lnSpc>
                <a:spcPct val="115000"/>
              </a:lnSpc>
              <a:buClr>
                <a:srgbClr val="000000"/>
              </a:buClr>
              <a:buSzPts val="1000"/>
            </a:pPr>
            <a:endParaRPr sz="1000"/>
          </a:p>
        </p:txBody>
      </p:sp>
      <p:cxnSp>
        <p:nvCxnSpPr>
          <p:cNvPr id="99" name="Google Shape;99;p2"/>
          <p:cNvCxnSpPr/>
          <p:nvPr/>
        </p:nvCxnSpPr>
        <p:spPr>
          <a:xfrm>
            <a:off x="5490225" y="2600263"/>
            <a:ext cx="747900" cy="324000"/>
          </a:xfrm>
          <a:prstGeom prst="straightConnector1">
            <a:avLst/>
          </a:prstGeom>
          <a:noFill/>
          <a:ln w="28575" cap="flat" cmpd="sng">
            <a:solidFill>
              <a:schemeClr val="dk2"/>
            </a:solidFill>
            <a:prstDash val="solid"/>
            <a:round/>
            <a:headEnd type="none" w="sm" len="sm"/>
            <a:tailEnd type="none" w="sm" len="sm"/>
          </a:ln>
        </p:spPr>
      </p:cxnSp>
      <p:cxnSp>
        <p:nvCxnSpPr>
          <p:cNvPr id="100" name="Google Shape;100;p2"/>
          <p:cNvCxnSpPr>
            <a:stCxn id="94" idx="3"/>
            <a:endCxn id="88" idx="1"/>
          </p:cNvCxnSpPr>
          <p:nvPr/>
        </p:nvCxnSpPr>
        <p:spPr>
          <a:xfrm rot="10800000" flipH="1">
            <a:off x="5757425" y="3130650"/>
            <a:ext cx="480000" cy="403800"/>
          </a:xfrm>
          <a:prstGeom prst="straightConnector1">
            <a:avLst/>
          </a:prstGeom>
          <a:noFill/>
          <a:ln w="28575" cap="flat" cmpd="sng">
            <a:solidFill>
              <a:schemeClr val="dk2"/>
            </a:solidFill>
            <a:prstDash val="solid"/>
            <a:round/>
            <a:headEnd type="none" w="sm" len="sm"/>
            <a:tailEnd type="none" w="sm" len="sm"/>
          </a:ln>
        </p:spPr>
      </p:cxnSp>
      <p:cxnSp>
        <p:nvCxnSpPr>
          <p:cNvPr id="101" name="Google Shape;101;p2"/>
          <p:cNvCxnSpPr/>
          <p:nvPr/>
        </p:nvCxnSpPr>
        <p:spPr>
          <a:xfrm flipH="1">
            <a:off x="6564050" y="2553475"/>
            <a:ext cx="19200" cy="211200"/>
          </a:xfrm>
          <a:prstGeom prst="straightConnector1">
            <a:avLst/>
          </a:prstGeom>
          <a:noFill/>
          <a:ln w="28575" cap="flat" cmpd="sng">
            <a:solidFill>
              <a:schemeClr val="dk2"/>
            </a:solidFill>
            <a:prstDash val="solid"/>
            <a:round/>
            <a:headEnd type="none" w="sm" len="sm"/>
            <a:tailEnd type="none" w="sm" len="sm"/>
          </a:ln>
        </p:spPr>
      </p:cxnSp>
      <p:cxnSp>
        <p:nvCxnSpPr>
          <p:cNvPr id="102" name="Google Shape;102;p2"/>
          <p:cNvCxnSpPr>
            <a:stCxn id="95" idx="0"/>
          </p:cNvCxnSpPr>
          <p:nvPr/>
        </p:nvCxnSpPr>
        <p:spPr>
          <a:xfrm rot="10800000" flipH="1">
            <a:off x="6556200" y="3481650"/>
            <a:ext cx="17100" cy="202500"/>
          </a:xfrm>
          <a:prstGeom prst="straightConnector1">
            <a:avLst/>
          </a:prstGeom>
          <a:noFill/>
          <a:ln w="28575" cap="flat" cmpd="sng">
            <a:solidFill>
              <a:schemeClr val="dk2"/>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B79A-09B1-426A-8F67-3A5D38E6EEA9}"/>
              </a:ext>
            </a:extLst>
          </p:cNvPr>
          <p:cNvSpPr>
            <a:spLocks noGrp="1"/>
          </p:cNvSpPr>
          <p:nvPr>
            <p:ph type="title"/>
          </p:nvPr>
        </p:nvSpPr>
        <p:spPr>
          <a:xfrm>
            <a:off x="713224" y="445025"/>
            <a:ext cx="6805957" cy="572700"/>
          </a:xfrm>
        </p:spPr>
        <p:txBody>
          <a:bodyPr/>
          <a:lstStyle/>
          <a:p>
            <a:r>
              <a:rPr lang="en-US" dirty="0"/>
              <a:t>Data Dashboarding Libraries Options</a:t>
            </a:r>
            <a:endParaRPr lang="en-GB" dirty="0"/>
          </a:p>
        </p:txBody>
      </p:sp>
      <p:sp>
        <p:nvSpPr>
          <p:cNvPr id="3" name="Text Placeholder 2">
            <a:extLst>
              <a:ext uri="{FF2B5EF4-FFF2-40B4-BE49-F238E27FC236}">
                <a16:creationId xmlns:a16="http://schemas.microsoft.com/office/drawing/2014/main" id="{1A4E4E1A-91AD-4B2E-A702-2DFAA564B91D}"/>
              </a:ext>
            </a:extLst>
          </p:cNvPr>
          <p:cNvSpPr>
            <a:spLocks noGrp="1"/>
          </p:cNvSpPr>
          <p:nvPr>
            <p:ph type="body" idx="1"/>
          </p:nvPr>
        </p:nvSpPr>
        <p:spPr/>
        <p:txBody>
          <a:bodyPr/>
          <a:lstStyle/>
          <a:p>
            <a:r>
              <a:rPr lang="en-US" sz="2400" dirty="0" err="1"/>
              <a:t>StreamLit</a:t>
            </a:r>
            <a:endParaRPr lang="en-US" sz="2000" dirty="0"/>
          </a:p>
          <a:p>
            <a:pPr lvl="1"/>
            <a:r>
              <a:rPr lang="en-US" sz="1800" dirty="0"/>
              <a:t>Entirely in Python</a:t>
            </a:r>
          </a:p>
          <a:p>
            <a:pPr lvl="1"/>
            <a:r>
              <a:rPr lang="en-US" sz="1800" dirty="0"/>
              <a:t>Focuses more on rapid prototyping, easy to get a simple app up and running</a:t>
            </a:r>
          </a:p>
          <a:p>
            <a:r>
              <a:rPr lang="en-US" sz="2400" dirty="0"/>
              <a:t>Dash</a:t>
            </a:r>
            <a:endParaRPr lang="en-US" sz="1500" dirty="0"/>
          </a:p>
          <a:p>
            <a:pPr lvl="1"/>
            <a:r>
              <a:rPr lang="en-US" sz="1800" dirty="0"/>
              <a:t>Primarily designed to work with </a:t>
            </a:r>
            <a:r>
              <a:rPr lang="en-US" sz="1800" dirty="0" err="1"/>
              <a:t>Plotly</a:t>
            </a:r>
            <a:endParaRPr lang="en-US" sz="1800" dirty="0"/>
          </a:p>
          <a:p>
            <a:pPr lvl="1"/>
            <a:r>
              <a:rPr lang="en-GB" sz="1800" dirty="0"/>
              <a:t>More directed at a production / enterprise environment</a:t>
            </a:r>
          </a:p>
        </p:txBody>
      </p:sp>
    </p:spTree>
    <p:extLst>
      <p:ext uri="{BB962C8B-B14F-4D97-AF65-F5344CB8AC3E}">
        <p14:creationId xmlns:p14="http://schemas.microsoft.com/office/powerpoint/2010/main" val="1259841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E48B-02F4-4CFE-AC89-44E49A6870A1}"/>
              </a:ext>
            </a:extLst>
          </p:cNvPr>
          <p:cNvSpPr>
            <a:spLocks noGrp="1"/>
          </p:cNvSpPr>
          <p:nvPr>
            <p:ph type="title"/>
          </p:nvPr>
        </p:nvSpPr>
        <p:spPr/>
        <p:txBody>
          <a:bodyPr/>
          <a:lstStyle/>
          <a:p>
            <a:r>
              <a:rPr lang="en-US" dirty="0"/>
              <a:t>Android – D2Go</a:t>
            </a:r>
            <a:endParaRPr lang="en-GB" dirty="0"/>
          </a:p>
        </p:txBody>
      </p:sp>
      <p:sp>
        <p:nvSpPr>
          <p:cNvPr id="3" name="Text Placeholder 2">
            <a:extLst>
              <a:ext uri="{FF2B5EF4-FFF2-40B4-BE49-F238E27FC236}">
                <a16:creationId xmlns:a16="http://schemas.microsoft.com/office/drawing/2014/main" id="{465D65EE-9529-4728-9097-BA854BAE6C42}"/>
              </a:ext>
            </a:extLst>
          </p:cNvPr>
          <p:cNvSpPr>
            <a:spLocks noGrp="1"/>
          </p:cNvSpPr>
          <p:nvPr>
            <p:ph type="body" idx="1"/>
          </p:nvPr>
        </p:nvSpPr>
        <p:spPr>
          <a:xfrm>
            <a:off x="713250" y="1272925"/>
            <a:ext cx="5253210" cy="3295800"/>
          </a:xfrm>
        </p:spPr>
        <p:txBody>
          <a:bodyPr/>
          <a:lstStyle/>
          <a:p>
            <a:pPr algn="just"/>
            <a:r>
              <a:rPr lang="en-US" sz="1800" dirty="0"/>
              <a:t>Detectron2 but for Android, smaller model zoo, but with support for mobile. </a:t>
            </a:r>
          </a:p>
          <a:p>
            <a:pPr algn="just"/>
            <a:r>
              <a:rPr lang="en-US" sz="1800" dirty="0"/>
              <a:t>Template Android app can be found on GitHub</a:t>
            </a:r>
            <a:endParaRPr lang="en-GB" sz="1800" dirty="0"/>
          </a:p>
        </p:txBody>
      </p:sp>
      <p:pic>
        <p:nvPicPr>
          <p:cNvPr id="7170" name="Picture 2" descr="android_example">
            <a:extLst>
              <a:ext uri="{FF2B5EF4-FFF2-40B4-BE49-F238E27FC236}">
                <a16:creationId xmlns:a16="http://schemas.microsoft.com/office/drawing/2014/main" id="{315F8BF2-7119-4F81-9FE6-7877E80FB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560" y="640080"/>
            <a:ext cx="2015490" cy="403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87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975D6-F3B6-4DD9-B3CA-AD88C33A7810}"/>
              </a:ext>
            </a:extLst>
          </p:cNvPr>
          <p:cNvSpPr>
            <a:spLocks noGrp="1"/>
          </p:cNvSpPr>
          <p:nvPr>
            <p:ph type="ctrTitle"/>
          </p:nvPr>
        </p:nvSpPr>
        <p:spPr/>
        <p:txBody>
          <a:bodyPr/>
          <a:lstStyle/>
          <a:p>
            <a:r>
              <a:rPr lang="en-US" dirty="0"/>
              <a:t>Any final questions?</a:t>
            </a:r>
            <a:endParaRPr lang="en-GB" dirty="0"/>
          </a:p>
        </p:txBody>
      </p:sp>
      <p:sp>
        <p:nvSpPr>
          <p:cNvPr id="5" name="Subtitle 4">
            <a:extLst>
              <a:ext uri="{FF2B5EF4-FFF2-40B4-BE49-F238E27FC236}">
                <a16:creationId xmlns:a16="http://schemas.microsoft.com/office/drawing/2014/main" id="{4AB03B47-AAAF-4AC9-97DB-49FCCD703F7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1759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C88C0-333C-4513-A4D0-5E247ECE4BCA}"/>
              </a:ext>
            </a:extLst>
          </p:cNvPr>
          <p:cNvSpPr>
            <a:spLocks noGrp="1"/>
          </p:cNvSpPr>
          <p:nvPr>
            <p:ph type="title"/>
          </p:nvPr>
        </p:nvSpPr>
        <p:spPr>
          <a:xfrm>
            <a:off x="533857" y="535781"/>
            <a:ext cx="2249684" cy="1393031"/>
          </a:xfrm>
        </p:spPr>
        <p:txBody>
          <a:bodyPr spcFirstLastPara="1" vert="horz" wrap="square" lIns="68580" tIns="34290" rIns="68580" bIns="34290" rtlCol="0" anchor="t" anchorCtr="0">
            <a:normAutofit/>
          </a:bodyPr>
          <a:lstStyle/>
          <a:p>
            <a:pPr>
              <a:lnSpc>
                <a:spcPct val="90000"/>
              </a:lnSpc>
              <a:spcBef>
                <a:spcPct val="0"/>
              </a:spcBef>
            </a:pPr>
            <a:r>
              <a:rPr lang="en-US" sz="2400" i="1" dirty="0"/>
              <a:t>Aims and Scope of Workshop</a:t>
            </a:r>
          </a:p>
        </p:txBody>
      </p:sp>
      <p:graphicFrame>
        <p:nvGraphicFramePr>
          <p:cNvPr id="141" name="Text Placeholder 2">
            <a:extLst>
              <a:ext uri="{FF2B5EF4-FFF2-40B4-BE49-F238E27FC236}">
                <a16:creationId xmlns:a16="http://schemas.microsoft.com/office/drawing/2014/main" id="{1C2A3375-FC4C-480F-86DD-A5ABE5E63A95}"/>
              </a:ext>
            </a:extLst>
          </p:cNvPr>
          <p:cNvGraphicFramePr/>
          <p:nvPr>
            <p:extLst>
              <p:ext uri="{D42A27DB-BD31-4B8C-83A1-F6EECF244321}">
                <p14:modId xmlns:p14="http://schemas.microsoft.com/office/powerpoint/2010/main" val="86082782"/>
              </p:ext>
            </p:extLst>
          </p:nvPr>
        </p:nvGraphicFramePr>
        <p:xfrm>
          <a:off x="3079940" y="591349"/>
          <a:ext cx="5568317" cy="393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9" name="Google Shape;70;p2">
            <a:extLst>
              <a:ext uri="{FF2B5EF4-FFF2-40B4-BE49-F238E27FC236}">
                <a16:creationId xmlns:a16="http://schemas.microsoft.com/office/drawing/2014/main" id="{60473A0F-0615-42D5-9C31-5EBC30BF51AD}"/>
              </a:ext>
            </a:extLst>
          </p:cNvPr>
          <p:cNvSpPr txBox="1"/>
          <p:nvPr/>
        </p:nvSpPr>
        <p:spPr>
          <a:xfrm>
            <a:off x="174813" y="1331747"/>
            <a:ext cx="2433918" cy="3448682"/>
          </a:xfrm>
          <a:prstGeom prst="rect">
            <a:avLst/>
          </a:prstGeom>
          <a:noFill/>
          <a:ln>
            <a:noFill/>
          </a:ln>
        </p:spPr>
        <p:txBody>
          <a:bodyPr spcFirstLastPara="1" wrap="square" lIns="91425" tIns="45700" rIns="91425" bIns="45700" anchor="ctr" anchorCtr="0">
            <a:noAutofit/>
          </a:bodyPr>
          <a:lstStyle/>
          <a:p>
            <a:pPr>
              <a:buClr>
                <a:srgbClr val="000000"/>
              </a:buClr>
              <a:buSzPts val="1800"/>
            </a:pPr>
            <a:r>
              <a:rPr lang="en-GB" dirty="0">
                <a:latin typeface="Montserrat" panose="00000500000000000000" pitchFamily="2" charset="0"/>
                <a:ea typeface="Calibri"/>
                <a:cs typeface="Calibri"/>
                <a:sym typeface="Calibri"/>
              </a:rPr>
              <a:t>Participants should ideally have:</a:t>
            </a:r>
          </a:p>
          <a:p>
            <a:pPr marL="214313" indent="-214313">
              <a:buSzPts val="1800"/>
              <a:buFont typeface="Arial" panose="020B0604020202020204" pitchFamily="34" charset="0"/>
              <a:buChar char="•"/>
            </a:pPr>
            <a:r>
              <a:rPr lang="en-GB" dirty="0">
                <a:latin typeface="Montserrat" panose="00000500000000000000" pitchFamily="2" charset="0"/>
                <a:ea typeface="Calibri"/>
                <a:cs typeface="Calibri"/>
                <a:sym typeface="Calibri"/>
              </a:rPr>
              <a:t>Python programming knowledge.</a:t>
            </a:r>
          </a:p>
          <a:p>
            <a:pPr marL="214313" indent="-214313">
              <a:buSzPts val="1800"/>
              <a:buFont typeface="Arial" panose="020B0604020202020204" pitchFamily="34" charset="0"/>
              <a:buChar char="•"/>
            </a:pPr>
            <a:r>
              <a:rPr lang="en-GB" dirty="0">
                <a:latin typeface="Montserrat" panose="00000500000000000000" pitchFamily="2" charset="0"/>
                <a:ea typeface="Calibri"/>
                <a:cs typeface="Calibri"/>
                <a:sym typeface="Calibri"/>
              </a:rPr>
              <a:t>Basic knowledge on machine learning.</a:t>
            </a:r>
          </a:p>
          <a:p>
            <a:pPr marL="214313" indent="-214313">
              <a:buSzPts val="1800"/>
              <a:buFont typeface="Arial" panose="020B0604020202020204" pitchFamily="34" charset="0"/>
              <a:buChar char="•"/>
            </a:pPr>
            <a:r>
              <a:rPr lang="en-GB" dirty="0">
                <a:latin typeface="Montserrat" panose="00000500000000000000" pitchFamily="2" charset="0"/>
                <a:ea typeface="Calibri"/>
                <a:cs typeface="Calibri"/>
                <a:sym typeface="Calibri"/>
              </a:rPr>
              <a:t>Basic idea of Neural Networks.</a:t>
            </a:r>
          </a:p>
          <a:p>
            <a:pPr marL="214313" indent="-214313">
              <a:buSzPts val="1800"/>
              <a:buFont typeface="Arial" panose="020B0604020202020204" pitchFamily="34" charset="0"/>
              <a:buChar char="•"/>
            </a:pPr>
            <a:endParaRPr lang="en-GB" dirty="0">
              <a:latin typeface="Montserrat" panose="00000500000000000000" pitchFamily="2" charset="0"/>
              <a:ea typeface="Calibri"/>
              <a:cs typeface="Calibri"/>
              <a:sym typeface="Calibri"/>
            </a:endParaRPr>
          </a:p>
          <a:p>
            <a:pPr marL="214313" indent="-214313">
              <a:buSzPts val="1800"/>
              <a:buFont typeface="Arial" panose="020B0604020202020204" pitchFamily="34" charset="0"/>
              <a:buChar char="•"/>
            </a:pPr>
            <a:endParaRPr lang="en-GB" dirty="0">
              <a:latin typeface="Montserrat" panose="00000500000000000000" pitchFamily="2" charset="0"/>
              <a:ea typeface="Calibri"/>
              <a:cs typeface="Calibri"/>
              <a:sym typeface="Calibri"/>
            </a:endParaRPr>
          </a:p>
          <a:p>
            <a:pPr>
              <a:buSzPts val="1800"/>
            </a:pPr>
            <a:r>
              <a:rPr lang="en-GB" dirty="0">
                <a:latin typeface="Montserrat" panose="00000500000000000000" pitchFamily="2" charset="0"/>
                <a:ea typeface="Calibri"/>
                <a:cs typeface="Calibri"/>
                <a:sym typeface="Calibri"/>
              </a:rPr>
              <a:t>This workshop does not cover:</a:t>
            </a:r>
          </a:p>
          <a:p>
            <a:pPr marL="285750" indent="-285750">
              <a:buSzPts val="1800"/>
              <a:buFont typeface="Arial" panose="020B0604020202020204" pitchFamily="34" charset="0"/>
              <a:buChar char="•"/>
            </a:pPr>
            <a:r>
              <a:rPr lang="en-GB" dirty="0">
                <a:latin typeface="Montserrat" panose="00000500000000000000" pitchFamily="2" charset="0"/>
                <a:ea typeface="Calibri"/>
                <a:cs typeface="Calibri"/>
                <a:sym typeface="Calibri"/>
              </a:rPr>
              <a:t>Heavy theory</a:t>
            </a:r>
          </a:p>
          <a:p>
            <a:pPr marL="285750" indent="-285750">
              <a:buSzPts val="1800"/>
              <a:buFont typeface="Arial" panose="020B0604020202020204" pitchFamily="34" charset="0"/>
              <a:buChar char="•"/>
            </a:pPr>
            <a:r>
              <a:rPr lang="en-GB" dirty="0">
                <a:latin typeface="Montserrat" panose="00000500000000000000" pitchFamily="2" charset="0"/>
                <a:ea typeface="Calibri"/>
                <a:cs typeface="Calibri"/>
                <a:sym typeface="Calibri"/>
              </a:rPr>
              <a:t>Under-the-hood implementation</a:t>
            </a:r>
          </a:p>
        </p:txBody>
      </p:sp>
    </p:spTree>
    <p:extLst>
      <p:ext uri="{BB962C8B-B14F-4D97-AF65-F5344CB8AC3E}">
        <p14:creationId xmlns:p14="http://schemas.microsoft.com/office/powerpoint/2010/main" val="277186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2E2D-14EF-4696-897B-28309E0DB99B}"/>
              </a:ext>
            </a:extLst>
          </p:cNvPr>
          <p:cNvSpPr>
            <a:spLocks noGrp="1"/>
          </p:cNvSpPr>
          <p:nvPr>
            <p:ph type="ctrTitle"/>
          </p:nvPr>
        </p:nvSpPr>
        <p:spPr/>
        <p:txBody>
          <a:bodyPr/>
          <a:lstStyle/>
          <a:p>
            <a:r>
              <a:rPr lang="en-US" sz="4400" dirty="0"/>
              <a:t>What is Object Detection and Image Segmentation?</a:t>
            </a:r>
            <a:endParaRPr lang="en-GB" sz="4400" dirty="0"/>
          </a:p>
        </p:txBody>
      </p:sp>
      <p:sp>
        <p:nvSpPr>
          <p:cNvPr id="3" name="Subtitle 2">
            <a:extLst>
              <a:ext uri="{FF2B5EF4-FFF2-40B4-BE49-F238E27FC236}">
                <a16:creationId xmlns:a16="http://schemas.microsoft.com/office/drawing/2014/main" id="{FCB72466-4239-4E40-84D7-E8040BEDC44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3586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C867-487A-4BFC-824A-CB74B2E185E7}"/>
              </a:ext>
            </a:extLst>
          </p:cNvPr>
          <p:cNvSpPr>
            <a:spLocks noGrp="1"/>
          </p:cNvSpPr>
          <p:nvPr>
            <p:ph type="title"/>
          </p:nvPr>
        </p:nvSpPr>
        <p:spPr>
          <a:xfrm>
            <a:off x="622192" y="646731"/>
            <a:ext cx="7899616" cy="572700"/>
          </a:xfrm>
        </p:spPr>
        <p:txBody>
          <a:bodyPr/>
          <a:lstStyle/>
          <a:p>
            <a:pPr algn="ctr"/>
            <a:r>
              <a:rPr lang="en-US" sz="2800" dirty="0"/>
              <a:t>What is object detection and image segmentation?</a:t>
            </a:r>
            <a:br>
              <a:rPr lang="en-US" sz="2800" dirty="0"/>
            </a:br>
            <a:endParaRPr lang="en-GB" sz="2800" dirty="0"/>
          </a:p>
        </p:txBody>
      </p:sp>
      <p:pic>
        <p:nvPicPr>
          <p:cNvPr id="5" name="Picture 4" descr="A picture containing person&#10;&#10;Description automatically generated">
            <a:extLst>
              <a:ext uri="{FF2B5EF4-FFF2-40B4-BE49-F238E27FC236}">
                <a16:creationId xmlns:a16="http://schemas.microsoft.com/office/drawing/2014/main" id="{EFA37EEE-BB88-4912-8D68-133C5914EB9E}"/>
              </a:ext>
            </a:extLst>
          </p:cNvPr>
          <p:cNvPicPr>
            <a:picLocks noChangeAspect="1"/>
          </p:cNvPicPr>
          <p:nvPr/>
        </p:nvPicPr>
        <p:blipFill>
          <a:blip r:embed="rId2"/>
          <a:stretch>
            <a:fillRect/>
          </a:stretch>
        </p:blipFill>
        <p:spPr>
          <a:xfrm>
            <a:off x="0" y="1287940"/>
            <a:ext cx="4580868" cy="2865647"/>
          </a:xfrm>
          <a:prstGeom prst="rect">
            <a:avLst/>
          </a:prstGeom>
        </p:spPr>
      </p:pic>
      <p:pic>
        <p:nvPicPr>
          <p:cNvPr id="7" name="Picture 6" descr="A picture containing outdoor, sky, person, sport&#10;&#10;Description automatically generated">
            <a:extLst>
              <a:ext uri="{FF2B5EF4-FFF2-40B4-BE49-F238E27FC236}">
                <a16:creationId xmlns:a16="http://schemas.microsoft.com/office/drawing/2014/main" id="{409EF07B-D735-47E2-A9D7-3B98138EC9A6}"/>
              </a:ext>
            </a:extLst>
          </p:cNvPr>
          <p:cNvPicPr>
            <a:picLocks noChangeAspect="1"/>
          </p:cNvPicPr>
          <p:nvPr/>
        </p:nvPicPr>
        <p:blipFill>
          <a:blip r:embed="rId3"/>
          <a:stretch>
            <a:fillRect/>
          </a:stretch>
        </p:blipFill>
        <p:spPr>
          <a:xfrm>
            <a:off x="4580868" y="1287940"/>
            <a:ext cx="4563132" cy="2861877"/>
          </a:xfrm>
          <a:prstGeom prst="rect">
            <a:avLst/>
          </a:prstGeom>
        </p:spPr>
      </p:pic>
      <p:sp>
        <p:nvSpPr>
          <p:cNvPr id="11" name="TextBox 10">
            <a:extLst>
              <a:ext uri="{FF2B5EF4-FFF2-40B4-BE49-F238E27FC236}">
                <a16:creationId xmlns:a16="http://schemas.microsoft.com/office/drawing/2014/main" id="{9AB0E65E-0C9C-440C-87E1-19461D8660E1}"/>
              </a:ext>
            </a:extLst>
          </p:cNvPr>
          <p:cNvSpPr txBox="1"/>
          <p:nvPr/>
        </p:nvSpPr>
        <p:spPr>
          <a:xfrm>
            <a:off x="1629006" y="4265391"/>
            <a:ext cx="1490712" cy="307777"/>
          </a:xfrm>
          <a:prstGeom prst="rect">
            <a:avLst/>
          </a:prstGeom>
          <a:noFill/>
        </p:spPr>
        <p:txBody>
          <a:bodyPr wrap="square">
            <a:spAutoFit/>
          </a:bodyPr>
          <a:lstStyle/>
          <a:p>
            <a:r>
              <a:rPr lang="en" dirty="0">
                <a:solidFill>
                  <a:schemeClr val="dk1"/>
                </a:solidFill>
                <a:latin typeface="Montserrat" panose="00000500000000000000" pitchFamily="2" charset="0"/>
              </a:rPr>
              <a:t>Segmentation</a:t>
            </a:r>
            <a:endParaRPr lang="en-GB" dirty="0">
              <a:latin typeface="Montserrat" panose="00000500000000000000" pitchFamily="2" charset="0"/>
            </a:endParaRPr>
          </a:p>
        </p:txBody>
      </p:sp>
      <p:sp>
        <p:nvSpPr>
          <p:cNvPr id="12" name="TextBox 11">
            <a:extLst>
              <a:ext uri="{FF2B5EF4-FFF2-40B4-BE49-F238E27FC236}">
                <a16:creationId xmlns:a16="http://schemas.microsoft.com/office/drawing/2014/main" id="{D0AA994D-BF02-4F70-A5AD-C8F3FEF5B492}"/>
              </a:ext>
            </a:extLst>
          </p:cNvPr>
          <p:cNvSpPr txBox="1"/>
          <p:nvPr/>
        </p:nvSpPr>
        <p:spPr>
          <a:xfrm>
            <a:off x="6201006" y="4265391"/>
            <a:ext cx="1322855" cy="307777"/>
          </a:xfrm>
          <a:prstGeom prst="rect">
            <a:avLst/>
          </a:prstGeom>
          <a:noFill/>
        </p:spPr>
        <p:txBody>
          <a:bodyPr wrap="square">
            <a:spAutoFit/>
          </a:bodyPr>
          <a:lstStyle/>
          <a:p>
            <a:pPr algn="ctr"/>
            <a:r>
              <a:rPr lang="en" dirty="0">
                <a:solidFill>
                  <a:schemeClr val="dk1"/>
                </a:solidFill>
                <a:latin typeface="Montserrat" panose="00000500000000000000" pitchFamily="2" charset="0"/>
              </a:rPr>
              <a:t>Detection</a:t>
            </a:r>
            <a:endParaRPr lang="en-GB" dirty="0">
              <a:latin typeface="Montserrat" panose="00000500000000000000" pitchFamily="2" charset="0"/>
            </a:endParaRPr>
          </a:p>
        </p:txBody>
      </p:sp>
    </p:spTree>
    <p:extLst>
      <p:ext uri="{BB962C8B-B14F-4D97-AF65-F5344CB8AC3E}">
        <p14:creationId xmlns:p14="http://schemas.microsoft.com/office/powerpoint/2010/main" val="248372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FD03-B76D-4B9F-A9E8-35EADA9EB392}"/>
              </a:ext>
            </a:extLst>
          </p:cNvPr>
          <p:cNvSpPr>
            <a:spLocks noGrp="1"/>
          </p:cNvSpPr>
          <p:nvPr>
            <p:ph type="title"/>
          </p:nvPr>
        </p:nvSpPr>
        <p:spPr/>
        <p:txBody>
          <a:bodyPr/>
          <a:lstStyle/>
          <a:p>
            <a:r>
              <a:rPr lang="en-US" dirty="0"/>
              <a:t>Object Detection</a:t>
            </a:r>
            <a:endParaRPr lang="en-GB" dirty="0"/>
          </a:p>
        </p:txBody>
      </p:sp>
      <p:sp>
        <p:nvSpPr>
          <p:cNvPr id="3" name="Text Placeholder 2">
            <a:extLst>
              <a:ext uri="{FF2B5EF4-FFF2-40B4-BE49-F238E27FC236}">
                <a16:creationId xmlns:a16="http://schemas.microsoft.com/office/drawing/2014/main" id="{7142CCE6-FBB1-4D7F-A546-6B79B751C416}"/>
              </a:ext>
            </a:extLst>
          </p:cNvPr>
          <p:cNvSpPr>
            <a:spLocks noGrp="1"/>
          </p:cNvSpPr>
          <p:nvPr>
            <p:ph type="body" idx="1"/>
          </p:nvPr>
        </p:nvSpPr>
        <p:spPr>
          <a:xfrm>
            <a:off x="4632512" y="1272925"/>
            <a:ext cx="4195482" cy="3295800"/>
          </a:xfrm>
        </p:spPr>
        <p:txBody>
          <a:bodyPr/>
          <a:lstStyle/>
          <a:p>
            <a:r>
              <a:rPr lang="en-US" sz="1800" dirty="0"/>
              <a:t>Draws bounding boxes around objects of interest</a:t>
            </a:r>
          </a:p>
          <a:p>
            <a:endParaRPr lang="en-US" sz="1800" dirty="0"/>
          </a:p>
          <a:p>
            <a:r>
              <a:rPr lang="en-US" sz="1800" dirty="0"/>
              <a:t>Needs data in the form of bounding box coordinates and labels for each box</a:t>
            </a:r>
          </a:p>
          <a:p>
            <a:endParaRPr lang="en-US" sz="1800" dirty="0"/>
          </a:p>
          <a:p>
            <a:r>
              <a:rPr lang="en-US" sz="1800" dirty="0"/>
              <a:t>Several methods of doing this, but we are not covering theory</a:t>
            </a:r>
          </a:p>
          <a:p>
            <a:endParaRPr lang="en-GB" sz="1800" dirty="0"/>
          </a:p>
        </p:txBody>
      </p:sp>
      <p:pic>
        <p:nvPicPr>
          <p:cNvPr id="4" name="Picture 3" descr="A picture containing outdoor, sky, person, sport&#10;&#10;Description automatically generated">
            <a:extLst>
              <a:ext uri="{FF2B5EF4-FFF2-40B4-BE49-F238E27FC236}">
                <a16:creationId xmlns:a16="http://schemas.microsoft.com/office/drawing/2014/main" id="{5CE7C564-09D7-4177-BAA3-1C0911652319}"/>
              </a:ext>
            </a:extLst>
          </p:cNvPr>
          <p:cNvPicPr>
            <a:picLocks noChangeAspect="1"/>
          </p:cNvPicPr>
          <p:nvPr/>
        </p:nvPicPr>
        <p:blipFill>
          <a:blip r:embed="rId2"/>
          <a:stretch>
            <a:fillRect/>
          </a:stretch>
        </p:blipFill>
        <p:spPr>
          <a:xfrm>
            <a:off x="69380" y="1272925"/>
            <a:ext cx="4563132" cy="2861877"/>
          </a:xfrm>
          <a:prstGeom prst="rect">
            <a:avLst/>
          </a:prstGeom>
        </p:spPr>
      </p:pic>
    </p:spTree>
    <p:extLst>
      <p:ext uri="{BB962C8B-B14F-4D97-AF65-F5344CB8AC3E}">
        <p14:creationId xmlns:p14="http://schemas.microsoft.com/office/powerpoint/2010/main" val="284554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FD03-B76D-4B9F-A9E8-35EADA9EB392}"/>
              </a:ext>
            </a:extLst>
          </p:cNvPr>
          <p:cNvSpPr>
            <a:spLocks noGrp="1"/>
          </p:cNvSpPr>
          <p:nvPr>
            <p:ph type="title"/>
          </p:nvPr>
        </p:nvSpPr>
        <p:spPr/>
        <p:txBody>
          <a:bodyPr/>
          <a:lstStyle/>
          <a:p>
            <a:r>
              <a:rPr lang="en-US" dirty="0"/>
              <a:t>Segmentation</a:t>
            </a:r>
            <a:endParaRPr lang="en-GB" dirty="0"/>
          </a:p>
        </p:txBody>
      </p:sp>
      <p:sp>
        <p:nvSpPr>
          <p:cNvPr id="3" name="Text Placeholder 2">
            <a:extLst>
              <a:ext uri="{FF2B5EF4-FFF2-40B4-BE49-F238E27FC236}">
                <a16:creationId xmlns:a16="http://schemas.microsoft.com/office/drawing/2014/main" id="{7142CCE6-FBB1-4D7F-A546-6B79B751C416}"/>
              </a:ext>
            </a:extLst>
          </p:cNvPr>
          <p:cNvSpPr>
            <a:spLocks noGrp="1"/>
          </p:cNvSpPr>
          <p:nvPr>
            <p:ph type="body" idx="1"/>
          </p:nvPr>
        </p:nvSpPr>
        <p:spPr>
          <a:xfrm>
            <a:off x="4632512" y="1272925"/>
            <a:ext cx="4424082" cy="3295800"/>
          </a:xfrm>
        </p:spPr>
        <p:txBody>
          <a:bodyPr/>
          <a:lstStyle/>
          <a:p>
            <a:r>
              <a:rPr lang="en-US" sz="1800" dirty="0"/>
              <a:t>Segments out parts of the image according to what it is</a:t>
            </a:r>
          </a:p>
          <a:p>
            <a:endParaRPr lang="en-US" sz="1800" dirty="0"/>
          </a:p>
          <a:p>
            <a:r>
              <a:rPr lang="en-US" sz="1800" dirty="0"/>
              <a:t>Needs data in the form of many polygon coordinates: </a:t>
            </a:r>
            <a:br>
              <a:rPr lang="en-US" sz="1800" dirty="0"/>
            </a:br>
            <a:r>
              <a:rPr lang="en-US" sz="1800" dirty="0">
                <a:latin typeface="Cambria" panose="02040503050406030204" pitchFamily="18" charset="0"/>
                <a:ea typeface="Cambria" panose="02040503050406030204" pitchFamily="18" charset="0"/>
              </a:rPr>
              <a:t>[(x</a:t>
            </a:r>
            <a:r>
              <a:rPr lang="en-US" sz="1800" baseline="-25000" dirty="0">
                <a:latin typeface="Cambria" panose="02040503050406030204" pitchFamily="18" charset="0"/>
                <a:ea typeface="Cambria" panose="02040503050406030204" pitchFamily="18" charset="0"/>
              </a:rPr>
              <a:t>1 </a:t>
            </a:r>
            <a:r>
              <a:rPr lang="en-US" sz="1800" dirty="0">
                <a:latin typeface="Cambria" panose="02040503050406030204" pitchFamily="18" charset="0"/>
                <a:ea typeface="Cambria" panose="02040503050406030204" pitchFamily="18" charset="0"/>
              </a:rPr>
              <a:t>, y</a:t>
            </a:r>
            <a:r>
              <a:rPr lang="en-US" sz="1800" baseline="-25000" dirty="0">
                <a:latin typeface="Cambria" panose="02040503050406030204" pitchFamily="18" charset="0"/>
                <a:ea typeface="Cambria" panose="02040503050406030204" pitchFamily="18" charset="0"/>
              </a:rPr>
              <a:t>1</a:t>
            </a:r>
            <a:r>
              <a:rPr lang="en-US" sz="1800" dirty="0">
                <a:latin typeface="Cambria" panose="02040503050406030204" pitchFamily="18" charset="0"/>
                <a:ea typeface="Cambria" panose="02040503050406030204" pitchFamily="18" charset="0"/>
              </a:rPr>
              <a:t>), (x</a:t>
            </a:r>
            <a:r>
              <a:rPr lang="en-US" sz="1800" baseline="-25000" dirty="0">
                <a:latin typeface="Cambria" panose="02040503050406030204" pitchFamily="18" charset="0"/>
                <a:ea typeface="Cambria" panose="02040503050406030204" pitchFamily="18" charset="0"/>
              </a:rPr>
              <a:t>2 </a:t>
            </a:r>
            <a:r>
              <a:rPr lang="en-US" sz="1800" dirty="0">
                <a:latin typeface="Cambria" panose="02040503050406030204" pitchFamily="18" charset="0"/>
                <a:ea typeface="Cambria" panose="02040503050406030204" pitchFamily="18" charset="0"/>
              </a:rPr>
              <a:t>, y</a:t>
            </a:r>
            <a:r>
              <a:rPr lang="en-US" sz="1800" baseline="-25000" dirty="0">
                <a:latin typeface="Cambria" panose="02040503050406030204" pitchFamily="18" charset="0"/>
                <a:ea typeface="Cambria" panose="02040503050406030204" pitchFamily="18" charset="0"/>
              </a:rPr>
              <a:t>2</a:t>
            </a:r>
            <a:r>
              <a:rPr lang="en-US" sz="1800" dirty="0">
                <a:latin typeface="Cambria" panose="02040503050406030204" pitchFamily="18" charset="0"/>
                <a:ea typeface="Cambria" panose="02040503050406030204" pitchFamily="18" charset="0"/>
              </a:rPr>
              <a:t>), … , (x</a:t>
            </a:r>
            <a:r>
              <a:rPr lang="en-US" sz="1800" baseline="-25000" dirty="0">
                <a:latin typeface="Cambria" panose="02040503050406030204" pitchFamily="18" charset="0"/>
                <a:ea typeface="Cambria" panose="02040503050406030204" pitchFamily="18" charset="0"/>
              </a:rPr>
              <a:t>i </a:t>
            </a:r>
            <a:r>
              <a:rPr lang="en-US" sz="1800" dirty="0">
                <a:latin typeface="Cambria" panose="02040503050406030204" pitchFamily="18" charset="0"/>
                <a:ea typeface="Cambria" panose="02040503050406030204" pitchFamily="18" charset="0"/>
              </a:rPr>
              <a:t>, y</a:t>
            </a:r>
            <a:r>
              <a:rPr lang="en-US" sz="1800" baseline="-25000" dirty="0">
                <a:latin typeface="Cambria" panose="02040503050406030204" pitchFamily="18" charset="0"/>
                <a:ea typeface="Cambria" panose="02040503050406030204" pitchFamily="18" charset="0"/>
              </a:rPr>
              <a:t>i</a:t>
            </a:r>
            <a:r>
              <a:rPr lang="en-US" sz="1800" dirty="0">
                <a:latin typeface="Cambria" panose="02040503050406030204" pitchFamily="18" charset="0"/>
                <a:ea typeface="Cambria" panose="02040503050406030204" pitchFamily="18" charset="0"/>
              </a:rPr>
              <a:t>)]</a:t>
            </a:r>
            <a:endParaRPr lang="en-US" sz="1800" dirty="0"/>
          </a:p>
          <a:p>
            <a:endParaRPr lang="en-US" sz="1800" dirty="0"/>
          </a:p>
          <a:p>
            <a:r>
              <a:rPr lang="en-US" sz="1800" dirty="0"/>
              <a:t>Several different types of segmentation</a:t>
            </a:r>
          </a:p>
          <a:p>
            <a:endParaRPr lang="en-GB" sz="1800" dirty="0"/>
          </a:p>
        </p:txBody>
      </p:sp>
      <p:pic>
        <p:nvPicPr>
          <p:cNvPr id="5" name="Picture 4" descr="A picture containing person&#10;&#10;Description automatically generated">
            <a:extLst>
              <a:ext uri="{FF2B5EF4-FFF2-40B4-BE49-F238E27FC236}">
                <a16:creationId xmlns:a16="http://schemas.microsoft.com/office/drawing/2014/main" id="{14820469-EF2A-45BE-8498-838F1154D430}"/>
              </a:ext>
            </a:extLst>
          </p:cNvPr>
          <p:cNvPicPr>
            <a:picLocks noChangeAspect="1"/>
          </p:cNvPicPr>
          <p:nvPr/>
        </p:nvPicPr>
        <p:blipFill>
          <a:blip r:embed="rId2"/>
          <a:stretch>
            <a:fillRect/>
          </a:stretch>
        </p:blipFill>
        <p:spPr>
          <a:xfrm>
            <a:off x="0" y="1287940"/>
            <a:ext cx="4580868" cy="2865647"/>
          </a:xfrm>
          <a:prstGeom prst="rect">
            <a:avLst/>
          </a:prstGeom>
        </p:spPr>
      </p:pic>
    </p:spTree>
    <p:extLst>
      <p:ext uri="{BB962C8B-B14F-4D97-AF65-F5344CB8AC3E}">
        <p14:creationId xmlns:p14="http://schemas.microsoft.com/office/powerpoint/2010/main" val="144185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999A-FAAC-4ED3-AF33-0316F6F8732F}"/>
              </a:ext>
            </a:extLst>
          </p:cNvPr>
          <p:cNvSpPr>
            <a:spLocks noGrp="1"/>
          </p:cNvSpPr>
          <p:nvPr>
            <p:ph type="title"/>
          </p:nvPr>
        </p:nvSpPr>
        <p:spPr/>
        <p:txBody>
          <a:bodyPr/>
          <a:lstStyle/>
          <a:p>
            <a:r>
              <a:rPr lang="en-US" dirty="0"/>
              <a:t>Types of Segmentation</a:t>
            </a:r>
            <a:endParaRPr lang="en-GB" dirty="0"/>
          </a:p>
        </p:txBody>
      </p:sp>
      <p:pic>
        <p:nvPicPr>
          <p:cNvPr id="2050" name="Picture 2" descr="b) semantic segmentation, (c) instance segmentation and (d) panoptic... |  Download Scientific Diagram">
            <a:extLst>
              <a:ext uri="{FF2B5EF4-FFF2-40B4-BE49-F238E27FC236}">
                <a16:creationId xmlns:a16="http://schemas.microsoft.com/office/drawing/2014/main" id="{163EE254-8AC4-4763-9EC7-79BCA8D723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560" r="50833" b="6972"/>
          <a:stretch/>
        </p:blipFill>
        <p:spPr bwMode="auto">
          <a:xfrm>
            <a:off x="4451350" y="1582503"/>
            <a:ext cx="2451676" cy="15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 semantic segmentation, (c) instance segmentation and (d) panoptic... |  Download Scientific Diagram">
            <a:extLst>
              <a:ext uri="{FF2B5EF4-FFF2-40B4-BE49-F238E27FC236}">
                <a16:creationId xmlns:a16="http://schemas.microsoft.com/office/drawing/2014/main" id="{BF8EE782-549B-469E-9138-349DA1EB5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833" b="57532"/>
          <a:stretch/>
        </p:blipFill>
        <p:spPr bwMode="auto">
          <a:xfrm>
            <a:off x="0" y="1582503"/>
            <a:ext cx="2451676" cy="15245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 semantic segmentation, (c) instance segmentation and (d) panoptic... |  Download Scientific Diagram">
            <a:extLst>
              <a:ext uri="{FF2B5EF4-FFF2-40B4-BE49-F238E27FC236}">
                <a16:creationId xmlns:a16="http://schemas.microsoft.com/office/drawing/2014/main" id="{C84F7C99-4752-4377-B6F1-009A9CD206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33" b="57532"/>
          <a:stretch/>
        </p:blipFill>
        <p:spPr bwMode="auto">
          <a:xfrm>
            <a:off x="2247900" y="1582503"/>
            <a:ext cx="2451676" cy="15245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 semantic segmentation, (c) instance segmentation and (d) panoptic... |  Download Scientific Diagram">
            <a:extLst>
              <a:ext uri="{FF2B5EF4-FFF2-40B4-BE49-F238E27FC236}">
                <a16:creationId xmlns:a16="http://schemas.microsoft.com/office/drawing/2014/main" id="{B691B4C6-B2A5-486F-BE6F-48E3E9BE31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72" t="50560" b="6972"/>
          <a:stretch/>
        </p:blipFill>
        <p:spPr bwMode="auto">
          <a:xfrm>
            <a:off x="6699250" y="1582503"/>
            <a:ext cx="2444750" cy="1524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334A29-862C-4EE9-8735-F10D4B6F0E92}"/>
              </a:ext>
            </a:extLst>
          </p:cNvPr>
          <p:cNvSpPr txBox="1"/>
          <p:nvPr/>
        </p:nvSpPr>
        <p:spPr>
          <a:xfrm>
            <a:off x="480482" y="3107082"/>
            <a:ext cx="1490712" cy="307777"/>
          </a:xfrm>
          <a:prstGeom prst="rect">
            <a:avLst/>
          </a:prstGeom>
          <a:noFill/>
        </p:spPr>
        <p:txBody>
          <a:bodyPr wrap="square">
            <a:spAutoFit/>
          </a:bodyPr>
          <a:lstStyle/>
          <a:p>
            <a:r>
              <a:rPr lang="en" dirty="0">
                <a:solidFill>
                  <a:schemeClr val="dk1"/>
                </a:solidFill>
                <a:latin typeface="Montserrat" panose="00000500000000000000" pitchFamily="2" charset="0"/>
              </a:rPr>
              <a:t>Normal Image</a:t>
            </a:r>
            <a:endParaRPr lang="en-GB" dirty="0">
              <a:latin typeface="Montserrat" panose="00000500000000000000" pitchFamily="2" charset="0"/>
            </a:endParaRPr>
          </a:p>
        </p:txBody>
      </p:sp>
      <p:sp>
        <p:nvSpPr>
          <p:cNvPr id="9" name="TextBox 8">
            <a:extLst>
              <a:ext uri="{FF2B5EF4-FFF2-40B4-BE49-F238E27FC236}">
                <a16:creationId xmlns:a16="http://schemas.microsoft.com/office/drawing/2014/main" id="{F86F30F5-4A1C-44B0-B8E6-3236F9D90D23}"/>
              </a:ext>
            </a:extLst>
          </p:cNvPr>
          <p:cNvSpPr txBox="1"/>
          <p:nvPr/>
        </p:nvSpPr>
        <p:spPr>
          <a:xfrm>
            <a:off x="2706157" y="3107081"/>
            <a:ext cx="1490712" cy="523220"/>
          </a:xfrm>
          <a:prstGeom prst="rect">
            <a:avLst/>
          </a:prstGeom>
          <a:noFill/>
        </p:spPr>
        <p:txBody>
          <a:bodyPr wrap="square">
            <a:spAutoFit/>
          </a:bodyPr>
          <a:lstStyle/>
          <a:p>
            <a:pPr algn="ctr"/>
            <a:r>
              <a:rPr lang="en" dirty="0">
                <a:solidFill>
                  <a:schemeClr val="dk1"/>
                </a:solidFill>
                <a:latin typeface="Montserrat" panose="00000500000000000000" pitchFamily="2" charset="0"/>
              </a:rPr>
              <a:t>Semantic Segmentation</a:t>
            </a:r>
            <a:endParaRPr lang="en-GB" dirty="0">
              <a:latin typeface="Montserrat" panose="00000500000000000000" pitchFamily="2" charset="0"/>
            </a:endParaRPr>
          </a:p>
        </p:txBody>
      </p:sp>
      <p:sp>
        <p:nvSpPr>
          <p:cNvPr id="10" name="TextBox 9">
            <a:extLst>
              <a:ext uri="{FF2B5EF4-FFF2-40B4-BE49-F238E27FC236}">
                <a16:creationId xmlns:a16="http://schemas.microsoft.com/office/drawing/2014/main" id="{7AF8E320-B2F3-462A-BCF4-961B9DAFAD06}"/>
              </a:ext>
            </a:extLst>
          </p:cNvPr>
          <p:cNvSpPr txBox="1"/>
          <p:nvPr/>
        </p:nvSpPr>
        <p:spPr>
          <a:xfrm>
            <a:off x="4931832" y="3107081"/>
            <a:ext cx="1490712" cy="523220"/>
          </a:xfrm>
          <a:prstGeom prst="rect">
            <a:avLst/>
          </a:prstGeom>
          <a:noFill/>
        </p:spPr>
        <p:txBody>
          <a:bodyPr wrap="square">
            <a:spAutoFit/>
          </a:bodyPr>
          <a:lstStyle/>
          <a:p>
            <a:pPr algn="ctr"/>
            <a:r>
              <a:rPr lang="en" dirty="0">
                <a:solidFill>
                  <a:schemeClr val="dk1"/>
                </a:solidFill>
                <a:latin typeface="Montserrat" panose="00000500000000000000" pitchFamily="2" charset="0"/>
              </a:rPr>
              <a:t>Instance Segmentation</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9F913EAB-B8FA-4E9D-B880-94DCD6D3234D}"/>
              </a:ext>
            </a:extLst>
          </p:cNvPr>
          <p:cNvSpPr txBox="1"/>
          <p:nvPr/>
        </p:nvSpPr>
        <p:spPr>
          <a:xfrm>
            <a:off x="7179732" y="3107081"/>
            <a:ext cx="1490712" cy="523220"/>
          </a:xfrm>
          <a:prstGeom prst="rect">
            <a:avLst/>
          </a:prstGeom>
          <a:noFill/>
        </p:spPr>
        <p:txBody>
          <a:bodyPr wrap="square">
            <a:spAutoFit/>
          </a:bodyPr>
          <a:lstStyle/>
          <a:p>
            <a:pPr algn="ctr"/>
            <a:r>
              <a:rPr lang="en" dirty="0">
                <a:solidFill>
                  <a:schemeClr val="dk1"/>
                </a:solidFill>
                <a:latin typeface="Montserrat" panose="00000500000000000000" pitchFamily="2" charset="0"/>
              </a:rPr>
              <a:t>Panoptic Segmentation</a:t>
            </a:r>
            <a:endParaRPr lang="en-GB" dirty="0">
              <a:latin typeface="Montserrat" panose="00000500000000000000" pitchFamily="2" charset="0"/>
            </a:endParaRPr>
          </a:p>
        </p:txBody>
      </p:sp>
    </p:spTree>
    <p:extLst>
      <p:ext uri="{BB962C8B-B14F-4D97-AF65-F5344CB8AC3E}">
        <p14:creationId xmlns:p14="http://schemas.microsoft.com/office/powerpoint/2010/main" val="1206790675"/>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TotalTime>
  <Words>1780</Words>
  <Application>Microsoft Office PowerPoint</Application>
  <PresentationFormat>On-screen Show (16:9)</PresentationFormat>
  <Paragraphs>196</Paragraphs>
  <Slides>32</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Cambria</vt:lpstr>
      <vt:lpstr>Consolas</vt:lpstr>
      <vt:lpstr>Lato</vt:lpstr>
      <vt:lpstr>Merriweather</vt:lpstr>
      <vt:lpstr>Montserrat</vt:lpstr>
      <vt:lpstr>Vidaloka</vt:lpstr>
      <vt:lpstr>Minimalist Business Slides by Slidesgo</vt:lpstr>
      <vt:lpstr>Object Detection &amp; Image Segmentation with  </vt:lpstr>
      <vt:lpstr>Who am I?</vt:lpstr>
      <vt:lpstr>Our Mission</vt:lpstr>
      <vt:lpstr>Aims and Scope of Workshop</vt:lpstr>
      <vt:lpstr>What is Object Detection and Image Segmentation?</vt:lpstr>
      <vt:lpstr>What is object detection and image segmentation? </vt:lpstr>
      <vt:lpstr>Object Detection</vt:lpstr>
      <vt:lpstr>Segmentation</vt:lpstr>
      <vt:lpstr>Types of Segmentation</vt:lpstr>
      <vt:lpstr>Dataset Formats &amp;  Annotation Tools</vt:lpstr>
      <vt:lpstr>Dataset Formats for Computer Vision Tasks</vt:lpstr>
      <vt:lpstr>How to annotate data</vt:lpstr>
      <vt:lpstr>COCO Format</vt:lpstr>
      <vt:lpstr>Other Dataset Formats</vt:lpstr>
      <vt:lpstr>Let’s download some toy datasets and scripts</vt:lpstr>
      <vt:lpstr>Live Demo!</vt:lpstr>
      <vt:lpstr>Mean Average Precision</vt:lpstr>
      <vt:lpstr>Mean Average Precision (mAP)</vt:lpstr>
      <vt:lpstr>Revision: Precision &amp; Recall</vt:lpstr>
      <vt:lpstr>IoU (Intersection over Union)</vt:lpstr>
      <vt:lpstr>For an IoU threshold of 0.5</vt:lpstr>
      <vt:lpstr>For an IoU threshold of 0.5</vt:lpstr>
      <vt:lpstr>For an IoU threshold of 0.5</vt:lpstr>
      <vt:lpstr>Calculating Mean Average Precision</vt:lpstr>
      <vt:lpstr>Calculating Mean Average Precision</vt:lpstr>
      <vt:lpstr>Getting started with Detectron2</vt:lpstr>
      <vt:lpstr>What is Detectron2</vt:lpstr>
      <vt:lpstr>Code Along!</vt:lpstr>
      <vt:lpstr>REST API Options</vt:lpstr>
      <vt:lpstr>Data Dashboarding Libraries Options</vt:lpstr>
      <vt:lpstr>Android – D2Go</vt:lpstr>
      <vt:lpstr>Any final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dc:creator>Pye Sone Kyaw</dc:creator>
  <cp:lastModifiedBy>#PYE SONE KYAW#</cp:lastModifiedBy>
  <cp:revision>2</cp:revision>
  <dcterms:modified xsi:type="dcterms:W3CDTF">2021-08-28T11:32:56Z</dcterms:modified>
</cp:coreProperties>
</file>